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FF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285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3305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46322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5589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15652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0422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574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9181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710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124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08470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FF1D8-8452-4822-8AC0-F20C769A47B9}" type="datetimeFigureOut">
              <a:rPr lang="en-ZA" smtClean="0"/>
              <a:t>2020-08-11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92120-A73E-4E92-95AD-263505AF358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55712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ZA" sz="8800" b="1" dirty="0" smtClean="0">
                <a:latin typeface="Castellar" panose="020A0402060406010301" pitchFamily="18" charset="0"/>
              </a:rPr>
              <a:t>CONSUMER STUDIES</a:t>
            </a:r>
            <a:endParaRPr lang="en-ZA" sz="8800" b="1" dirty="0"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9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5"/>
    </mc:Choice>
    <mc:Fallback xmlns="">
      <p:transition spd="slow" advTm="618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>
                <a:latin typeface="Castellar" panose="020A0402060406010301" pitchFamily="18" charset="0"/>
              </a:rPr>
              <a:t>marks</a:t>
            </a:r>
            <a:endParaRPr lang="en-ZA" b="1" dirty="0">
              <a:latin typeface="Castellar" panose="020A0402060406010301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b="1" dirty="0" smtClean="0">
                <a:latin typeface="Castellar" panose="020A0402060406010301" pitchFamily="18" charset="0"/>
              </a:rPr>
              <a:t>Theory – 75</a:t>
            </a:r>
            <a:r>
              <a:rPr lang="en-ZA" b="1" dirty="0" smtClean="0">
                <a:latin typeface="Castellar" panose="020A0402060406010301" pitchFamily="18" charset="0"/>
              </a:rPr>
              <a:t>%</a:t>
            </a:r>
          </a:p>
          <a:p>
            <a:endParaRPr lang="en-ZA" b="1" dirty="0" smtClean="0">
              <a:latin typeface="Castellar" panose="020A0402060406010301" pitchFamily="18" charset="0"/>
            </a:endParaRPr>
          </a:p>
          <a:p>
            <a:r>
              <a:rPr lang="en-ZA" b="1" dirty="0" smtClean="0">
                <a:latin typeface="Castellar" panose="020A0402060406010301" pitchFamily="18" charset="0"/>
              </a:rPr>
              <a:t>Practical – </a:t>
            </a:r>
            <a:r>
              <a:rPr lang="en-ZA" b="1" dirty="0" smtClean="0">
                <a:latin typeface="Castellar" panose="020A0402060406010301" pitchFamily="18" charset="0"/>
              </a:rPr>
              <a:t>25%</a:t>
            </a:r>
          </a:p>
          <a:p>
            <a:endParaRPr lang="en-ZA" b="1" dirty="0" smtClean="0">
              <a:latin typeface="Castellar" panose="020A0402060406010301" pitchFamily="18" charset="0"/>
            </a:endParaRPr>
          </a:p>
          <a:p>
            <a:r>
              <a:rPr lang="en-ZA" b="1" dirty="0" smtClean="0">
                <a:latin typeface="Castellar" panose="020A0402060406010301" pitchFamily="18" charset="0"/>
              </a:rPr>
              <a:t>Promotion mark – written exam 50</a:t>
            </a:r>
            <a:r>
              <a:rPr lang="en-ZA" b="1" smtClean="0">
                <a:latin typeface="Castellar" panose="020A0402060406010301" pitchFamily="18" charset="0"/>
              </a:rPr>
              <a:t>%, </a:t>
            </a:r>
            <a:r>
              <a:rPr lang="en-ZA" b="1" smtClean="0">
                <a:latin typeface="Castellar" panose="020A0402060406010301" pitchFamily="18" charset="0"/>
              </a:rPr>
              <a:t>1 </a:t>
            </a:r>
            <a:r>
              <a:rPr lang="en-ZA" b="1" dirty="0" smtClean="0">
                <a:latin typeface="Castellar" panose="020A0402060406010301" pitchFamily="18" charset="0"/>
              </a:rPr>
              <a:t>practical </a:t>
            </a:r>
            <a:r>
              <a:rPr lang="en-ZA" b="1" dirty="0" smtClean="0">
                <a:latin typeface="Castellar" panose="020A0402060406010301" pitchFamily="18" charset="0"/>
              </a:rPr>
              <a:t>exam </a:t>
            </a:r>
            <a:r>
              <a:rPr lang="en-ZA" b="1" dirty="0" smtClean="0">
                <a:latin typeface="Castellar" panose="020A0402060406010301" pitchFamily="18" charset="0"/>
              </a:rPr>
              <a:t>– 25%, year mark – 25%</a:t>
            </a:r>
          </a:p>
          <a:p>
            <a:endParaRPr lang="en-ZA" b="1" dirty="0">
              <a:solidFill>
                <a:srgbClr val="FF0000"/>
              </a:solidFill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4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91"/>
    </mc:Choice>
    <mc:Fallback xmlns="">
      <p:transition spd="slow" advTm="819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6600" b="1" dirty="0" smtClean="0">
                <a:latin typeface="Castellar" panose="020A0402060406010301" pitchFamily="18" charset="0"/>
              </a:rPr>
              <a:t>AIM</a:t>
            </a:r>
            <a:endParaRPr lang="en-ZA" sz="6600" b="1" dirty="0">
              <a:latin typeface="Castellar" panose="020A0402060406010301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ZA" sz="4400" b="1" dirty="0" smtClean="0">
                <a:latin typeface="Castellar" panose="020A0402060406010301" pitchFamily="18" charset="0"/>
              </a:rPr>
              <a:t>To equip individuals with the necessary skills to provide financially for themselves and family in the future</a:t>
            </a:r>
            <a:endParaRPr lang="en-ZA" sz="4400" b="1" dirty="0"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82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40"/>
    </mc:Choice>
    <mc:Fallback xmlns="">
      <p:transition spd="slow" advTm="684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8367">
            <a:off x="366362" y="1545239"/>
            <a:ext cx="2924175" cy="15621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603" y="1340768"/>
            <a:ext cx="3609975" cy="12668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>
                <a:latin typeface="Castellar" panose="020A0402060406010301" pitchFamily="18" charset="0"/>
              </a:rPr>
              <a:t>components</a:t>
            </a:r>
            <a:endParaRPr lang="en-ZA" b="1" dirty="0">
              <a:latin typeface="Castellar" panose="020A0402060406010301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677628"/>
            <a:ext cx="2057400" cy="22193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94" y="4293096"/>
            <a:ext cx="2857500" cy="1600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950071"/>
            <a:ext cx="2143125" cy="21431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46228" y="3146399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latin typeface="Castellar" panose="020A0402060406010301" pitchFamily="18" charset="0"/>
              </a:rPr>
              <a:t>Housing and interiors</a:t>
            </a:r>
            <a:endParaRPr lang="en-ZA" b="1" dirty="0">
              <a:latin typeface="Castellar" panose="020A0402060406010301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658695">
            <a:off x="3919719" y="490853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latin typeface="Castellar" panose="020A0402060406010301" pitchFamily="18" charset="0"/>
              </a:rPr>
              <a:t>The consumer</a:t>
            </a:r>
            <a:endParaRPr lang="en-ZA" b="1" dirty="0">
              <a:latin typeface="Castellar" panose="020A0402060406010301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634773">
            <a:off x="1424131" y="5795497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 smtClean="0">
                <a:latin typeface="Castellar" panose="020A0402060406010301" pitchFamily="18" charset="0"/>
              </a:rPr>
              <a:t>Food and nutrition</a:t>
            </a:r>
            <a:endParaRPr lang="en-ZA" sz="2400" b="1" dirty="0">
              <a:latin typeface="Castellar" panose="020A0402060406010301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20185913">
            <a:off x="7097042" y="592743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latin typeface="Castellar" panose="020A0402060406010301" pitchFamily="18" charset="0"/>
              </a:rPr>
              <a:t>clothing</a:t>
            </a:r>
            <a:endParaRPr lang="en-ZA" b="1" dirty="0"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8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96"/>
    </mc:Choice>
    <mc:Fallback xmlns="">
      <p:transition spd="slow" advTm="73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5115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en-ZA" b="1" dirty="0" smtClean="0">
              <a:latin typeface="Castellar" panose="020A0402060406010301" pitchFamily="18" charset="0"/>
            </a:endParaRPr>
          </a:p>
          <a:p>
            <a:pPr marL="0" indent="0">
              <a:buNone/>
            </a:pPr>
            <a:endParaRPr lang="en-ZA" b="1" dirty="0">
              <a:latin typeface="Castellar" panose="020A0402060406010301" pitchFamily="18" charset="0"/>
            </a:endParaRPr>
          </a:p>
          <a:p>
            <a:pPr marL="0" indent="0">
              <a:buNone/>
            </a:pPr>
            <a:r>
              <a:rPr lang="en-ZA" b="1" dirty="0" smtClean="0">
                <a:latin typeface="Castellar" panose="020A0402060406010301" pitchFamily="18" charset="0"/>
              </a:rPr>
              <a:t>What to look for when buying / renting home</a:t>
            </a:r>
          </a:p>
          <a:p>
            <a:pPr marL="0" indent="0">
              <a:buNone/>
            </a:pPr>
            <a:endParaRPr lang="en-ZA" b="1" dirty="0">
              <a:latin typeface="Castellar" panose="020A0402060406010301" pitchFamily="18" charset="0"/>
            </a:endParaRPr>
          </a:p>
          <a:p>
            <a:pPr marL="0" indent="0">
              <a:buNone/>
            </a:pPr>
            <a:r>
              <a:rPr lang="en-ZA" b="1" dirty="0" smtClean="0">
                <a:latin typeface="Castellar" panose="020A0402060406010301" pitchFamily="18" charset="0"/>
              </a:rPr>
              <a:t>Contractual responsibilities</a:t>
            </a:r>
          </a:p>
          <a:p>
            <a:pPr marL="0" indent="0">
              <a:buNone/>
            </a:pPr>
            <a:endParaRPr lang="en-ZA" b="1" dirty="0">
              <a:latin typeface="Castellar" panose="020A0402060406010301" pitchFamily="18" charset="0"/>
            </a:endParaRPr>
          </a:p>
          <a:p>
            <a:pPr marL="0" indent="0">
              <a:buNone/>
            </a:pPr>
            <a:r>
              <a:rPr lang="en-ZA" b="1" dirty="0" smtClean="0">
                <a:latin typeface="Castellar" panose="020A0402060406010301" pitchFamily="18" charset="0"/>
              </a:rPr>
              <a:t>How to decorate – making the most with what you have</a:t>
            </a:r>
            <a:endParaRPr lang="en-ZA" b="1" dirty="0">
              <a:latin typeface="Castellar" panose="020A0402060406010301" pitchFamily="18" charset="0"/>
            </a:endParaRPr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8367">
            <a:off x="497512" y="691355"/>
            <a:ext cx="2924175" cy="1562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43808" y="1628800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b="1" dirty="0" smtClean="0">
                <a:latin typeface="Castellar" panose="020A0402060406010301" pitchFamily="18" charset="0"/>
              </a:rPr>
              <a:t>Housing and interiors</a:t>
            </a:r>
            <a:endParaRPr lang="en-ZA" sz="2800" b="1" dirty="0"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23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endParaRPr lang="en-ZA" dirty="0" smtClean="0"/>
          </a:p>
          <a:p>
            <a:endParaRPr lang="en-ZA" dirty="0"/>
          </a:p>
          <a:p>
            <a:r>
              <a:rPr lang="en-ZA" sz="2400" b="1" dirty="0" smtClean="0">
                <a:latin typeface="Castellar" panose="020A0402060406010301" pitchFamily="18" charset="0"/>
              </a:rPr>
              <a:t>How to eat balanced meals on a budget</a:t>
            </a:r>
          </a:p>
          <a:p>
            <a:endParaRPr lang="en-ZA" sz="2400" b="1" dirty="0">
              <a:latin typeface="Castellar" panose="020A0402060406010301" pitchFamily="18" charset="0"/>
            </a:endParaRPr>
          </a:p>
          <a:p>
            <a:r>
              <a:rPr lang="en-ZA" sz="2400" b="1" dirty="0" smtClean="0">
                <a:latin typeface="Castellar" panose="020A0402060406010301" pitchFamily="18" charset="0"/>
              </a:rPr>
              <a:t>How nutrition can improve lifestyle diseases such as heart disease and diabetes</a:t>
            </a:r>
          </a:p>
          <a:p>
            <a:endParaRPr lang="en-ZA" sz="2400" b="1" dirty="0">
              <a:latin typeface="Castellar" panose="020A0402060406010301" pitchFamily="18" charset="0"/>
            </a:endParaRPr>
          </a:p>
          <a:p>
            <a:r>
              <a:rPr lang="en-ZA" sz="2400" b="1" dirty="0" smtClean="0">
                <a:latin typeface="Castellar" panose="020A0402060406010301" pitchFamily="18" charset="0"/>
              </a:rPr>
              <a:t>Practical component – preparing nutritious, cost effective meals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7549">
            <a:off x="969579" y="548680"/>
            <a:ext cx="2857500" cy="1600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89890" y="563631"/>
            <a:ext cx="5042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b="1" dirty="0" smtClean="0">
                <a:latin typeface="Castellar" panose="020A0402060406010301" pitchFamily="18" charset="0"/>
              </a:rPr>
              <a:t>Food and nutrition</a:t>
            </a:r>
            <a:endParaRPr lang="en-ZA" sz="2800" b="1" dirty="0"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10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 smtClean="0"/>
          </a:p>
          <a:p>
            <a:endParaRPr lang="en-ZA" dirty="0"/>
          </a:p>
          <a:p>
            <a:r>
              <a:rPr lang="en-ZA" sz="2400" b="1" dirty="0" smtClean="0">
                <a:latin typeface="Castellar" panose="020A0402060406010301" pitchFamily="18" charset="0"/>
              </a:rPr>
              <a:t>How to spend your money wisely</a:t>
            </a:r>
          </a:p>
          <a:p>
            <a:endParaRPr lang="en-ZA" sz="2400" b="1" dirty="0">
              <a:latin typeface="Castellar" panose="020A0402060406010301" pitchFamily="18" charset="0"/>
            </a:endParaRPr>
          </a:p>
          <a:p>
            <a:r>
              <a:rPr lang="en-ZA" sz="2400" b="1" dirty="0" smtClean="0">
                <a:latin typeface="Castellar" panose="020A0402060406010301" pitchFamily="18" charset="0"/>
              </a:rPr>
              <a:t>Rights and responsibilities as a consumer</a:t>
            </a:r>
          </a:p>
          <a:p>
            <a:endParaRPr lang="en-ZA" sz="2400" b="1" dirty="0">
              <a:latin typeface="Castellar" panose="020A0402060406010301" pitchFamily="18" charset="0"/>
            </a:endParaRPr>
          </a:p>
          <a:p>
            <a:r>
              <a:rPr lang="en-ZA" sz="2400" b="1" dirty="0" smtClean="0">
                <a:latin typeface="Castellar" panose="020A0402060406010301" pitchFamily="18" charset="0"/>
              </a:rPr>
              <a:t>Importance of complaining and how to do so correctly</a:t>
            </a:r>
            <a:endParaRPr lang="en-ZA" sz="2400" b="1" dirty="0">
              <a:latin typeface="Castellar" panose="020A0402060406010301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2143125" cy="21431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99792" y="1111830"/>
            <a:ext cx="5613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>
                <a:latin typeface="Castellar" panose="020A0402060406010301" pitchFamily="18" charset="0"/>
              </a:rPr>
              <a:t>The consumer</a:t>
            </a:r>
            <a:endParaRPr lang="en-ZA" sz="3200" b="1" dirty="0"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57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endParaRPr lang="en-ZA" dirty="0" smtClean="0"/>
          </a:p>
          <a:p>
            <a:endParaRPr lang="en-ZA" dirty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/>
          </a:p>
          <a:p>
            <a:r>
              <a:rPr lang="en-ZA" sz="2400" b="1" dirty="0" smtClean="0">
                <a:latin typeface="Castellar" panose="020A0402060406010301" pitchFamily="18" charset="0"/>
              </a:rPr>
              <a:t>How to dress appropriately for different careers and interviews</a:t>
            </a:r>
          </a:p>
          <a:p>
            <a:endParaRPr lang="en-ZA" sz="2400" b="1" dirty="0">
              <a:latin typeface="Castellar" panose="020A0402060406010301" pitchFamily="18" charset="0"/>
            </a:endParaRPr>
          </a:p>
          <a:p>
            <a:r>
              <a:rPr lang="en-ZA" sz="2400" b="1" dirty="0" smtClean="0">
                <a:latin typeface="Castellar" panose="020A0402060406010301" pitchFamily="18" charset="0"/>
              </a:rPr>
              <a:t>How to dress to suit your body</a:t>
            </a:r>
            <a:endParaRPr lang="en-ZA" sz="2400" b="1" dirty="0">
              <a:latin typeface="Castellar" panose="020A0402060406010301" pitchFamily="18" charset="0"/>
            </a:endParaRPr>
          </a:p>
          <a:p>
            <a:endParaRPr lang="en-ZA" sz="2400" b="1" dirty="0" smtClean="0">
              <a:latin typeface="Castellar" panose="020A0402060406010301" pitchFamily="18" charset="0"/>
            </a:endParaRPr>
          </a:p>
          <a:p>
            <a:r>
              <a:rPr lang="en-ZA" sz="2400" b="1" dirty="0" smtClean="0">
                <a:latin typeface="Castellar" panose="020A0402060406010301" pitchFamily="18" charset="0"/>
              </a:rPr>
              <a:t>Looking at fashion trends and styles</a:t>
            </a:r>
            <a:endParaRPr lang="en-ZA" sz="2400" b="1" dirty="0">
              <a:latin typeface="Castellar" panose="020A0402060406010301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5803">
            <a:off x="539552" y="340069"/>
            <a:ext cx="3024336" cy="3262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2626" y="1080405"/>
            <a:ext cx="3883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>
                <a:latin typeface="Castellar" panose="020A0402060406010301" pitchFamily="18" charset="0"/>
              </a:rPr>
              <a:t>clothing</a:t>
            </a:r>
            <a:endParaRPr lang="en-ZA" sz="3200" b="1" dirty="0"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70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 smtClean="0"/>
          </a:p>
          <a:p>
            <a:endParaRPr lang="en-ZA" dirty="0"/>
          </a:p>
          <a:p>
            <a:pPr marL="0" indent="0">
              <a:buNone/>
            </a:pPr>
            <a:endParaRPr lang="en-ZA" sz="3600" b="1" dirty="0">
              <a:latin typeface="Castellar" panose="020A0402060406010301" pitchFamily="18" charset="0"/>
            </a:endParaRPr>
          </a:p>
          <a:p>
            <a:pPr marL="0" indent="0">
              <a:buNone/>
            </a:pPr>
            <a:endParaRPr lang="en-ZA" sz="3600" b="1" dirty="0" smtClean="0">
              <a:latin typeface="Castellar" panose="020A0402060406010301" pitchFamily="18" charset="0"/>
            </a:endParaRPr>
          </a:p>
          <a:p>
            <a:pPr marL="0" indent="0">
              <a:buNone/>
            </a:pPr>
            <a:r>
              <a:rPr lang="en-ZA" sz="3600" b="1" dirty="0" smtClean="0">
                <a:latin typeface="Castellar" panose="020A0402060406010301" pitchFamily="18" charset="0"/>
              </a:rPr>
              <a:t>How to use your cooking skills to earn money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76672"/>
            <a:ext cx="604867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6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b="1" dirty="0" smtClean="0">
                <a:latin typeface="Castellar" panose="020A0402060406010301" pitchFamily="18" charset="0"/>
              </a:rPr>
              <a:t>practical</a:t>
            </a:r>
            <a:endParaRPr lang="en-ZA" b="1" dirty="0">
              <a:latin typeface="Castellar" panose="020A0402060406010301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4857403"/>
          </a:xfrm>
        </p:spPr>
        <p:txBody>
          <a:bodyPr>
            <a:normAutofit fontScale="92500" lnSpcReduction="10000"/>
          </a:bodyPr>
          <a:lstStyle/>
          <a:p>
            <a:r>
              <a:rPr lang="en-ZA" b="1" dirty="0" smtClean="0">
                <a:latin typeface="Castellar" panose="020A0402060406010301" pitchFamily="18" charset="0"/>
              </a:rPr>
              <a:t>Cook </a:t>
            </a:r>
            <a:r>
              <a:rPr lang="en-ZA" b="1" dirty="0" smtClean="0">
                <a:latin typeface="Castellar" panose="020A0402060406010301" pitchFamily="18" charset="0"/>
              </a:rPr>
              <a:t>once a cycle – school day ends between 3 and 4 depending on practical</a:t>
            </a:r>
          </a:p>
          <a:p>
            <a:r>
              <a:rPr lang="en-ZA" b="1" dirty="0" smtClean="0">
                <a:latin typeface="Castellar" panose="020A0402060406010301" pitchFamily="18" charset="0"/>
              </a:rPr>
              <a:t>Maintenance fee – gr10 – r400 – paid yearly</a:t>
            </a:r>
          </a:p>
          <a:p>
            <a:r>
              <a:rPr lang="en-ZA" b="1" dirty="0" smtClean="0">
                <a:latin typeface="Castellar" panose="020A0402060406010301" pitchFamily="18" charset="0"/>
              </a:rPr>
              <a:t>School apron – r120 (once-off)</a:t>
            </a:r>
          </a:p>
          <a:p>
            <a:r>
              <a:rPr lang="en-ZA" b="1" dirty="0" smtClean="0">
                <a:latin typeface="Castellar" panose="020A0402060406010301" pitchFamily="18" charset="0"/>
              </a:rPr>
              <a:t>Theory of practical workbook – r120 (once-off)</a:t>
            </a:r>
          </a:p>
          <a:p>
            <a:r>
              <a:rPr lang="en-ZA" b="1" dirty="0" smtClean="0">
                <a:latin typeface="Castellar" panose="020A0402060406010301" pitchFamily="18" charset="0"/>
              </a:rPr>
              <a:t>Everything </a:t>
            </a:r>
            <a:r>
              <a:rPr lang="en-ZA" b="1" dirty="0" smtClean="0">
                <a:latin typeface="Castellar" panose="020A0402060406010301" pitchFamily="18" charset="0"/>
              </a:rPr>
              <a:t>FOR PRACTICAL LESSONS ARE </a:t>
            </a:r>
            <a:r>
              <a:rPr lang="en-ZA" b="1" dirty="0" smtClean="0">
                <a:latin typeface="Castellar" panose="020A0402060406010301" pitchFamily="18" charset="0"/>
              </a:rPr>
              <a:t>provided</a:t>
            </a:r>
            <a:endParaRPr lang="en-ZA" b="1" dirty="0"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08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31"/>
    </mc:Choice>
    <mc:Fallback xmlns="">
      <p:transition spd="slow" advTm="773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216</Words>
  <Application>Microsoft Office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CONSUMER STUDIES</vt:lpstr>
      <vt:lpstr>AIM</vt:lpstr>
      <vt:lpstr>components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practical</vt:lpstr>
      <vt:lpstr>marks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CONSUMER STUDIES</dc:title>
  <dc:creator>Michelle Zerf</dc:creator>
  <cp:lastModifiedBy>Michelle Zerf</cp:lastModifiedBy>
  <cp:revision>11</cp:revision>
  <dcterms:created xsi:type="dcterms:W3CDTF">2017-08-23T14:12:56Z</dcterms:created>
  <dcterms:modified xsi:type="dcterms:W3CDTF">2020-08-11T08:25:30Z</dcterms:modified>
</cp:coreProperties>
</file>