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660"/>
  </p:normalViewPr>
  <p:slideViewPr>
    <p:cSldViewPr snapToGrid="0">
      <p:cViewPr varScale="1">
        <p:scale>
          <a:sx n="73" d="100"/>
          <a:sy n="73" d="100"/>
        </p:scale>
        <p:origin x="6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8/14/2020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8/14/2020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8/14/2020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8/14/2020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8/14/2020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8/14/2020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8/14/2020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8/14/2020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8/14/2020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7178" y="1175656"/>
            <a:ext cx="8369180" cy="2711023"/>
          </a:xfrm>
        </p:spPr>
        <p:txBody>
          <a:bodyPr/>
          <a:lstStyle/>
          <a:p>
            <a:pPr algn="l"/>
            <a:r>
              <a:rPr lang="en-ZA" sz="6600" dirty="0" smtClean="0">
                <a:effectLst>
                  <a:outerShdw blurRad="38100" dist="38100" dir="2700000" algn="tl">
                    <a:srgbClr val="000000">
                      <a:alpha val="43137"/>
                    </a:srgbClr>
                  </a:outerShdw>
                </a:effectLst>
              </a:rPr>
              <a:t>Afrikaans </a:t>
            </a:r>
            <a:r>
              <a:rPr lang="en-ZA" sz="6600" dirty="0" smtClean="0">
                <a:effectLst>
                  <a:outerShdw blurRad="38100" dist="38100" dir="2700000" algn="tl">
                    <a:srgbClr val="000000">
                      <a:alpha val="43137"/>
                    </a:srgbClr>
                  </a:outerShdw>
                </a:effectLst>
              </a:rPr>
              <a:t/>
            </a:r>
            <a:br>
              <a:rPr lang="en-ZA" sz="6600" dirty="0" smtClean="0">
                <a:effectLst>
                  <a:outerShdw blurRad="38100" dist="38100" dir="2700000" algn="tl">
                    <a:srgbClr val="000000">
                      <a:alpha val="43137"/>
                    </a:srgbClr>
                  </a:outerShdw>
                </a:effectLst>
              </a:rPr>
            </a:br>
            <a:r>
              <a:rPr lang="en-ZA" sz="6600" dirty="0" smtClean="0">
                <a:effectLst>
                  <a:outerShdw blurRad="38100" dist="38100" dir="2700000" algn="tl">
                    <a:srgbClr val="000000">
                      <a:alpha val="43137"/>
                    </a:srgbClr>
                  </a:outerShdw>
                </a:effectLst>
              </a:rPr>
              <a:t>and isiZulu</a:t>
            </a:r>
            <a:br>
              <a:rPr lang="en-ZA" sz="6600" dirty="0" smtClean="0">
                <a:effectLst>
                  <a:outerShdw blurRad="38100" dist="38100" dir="2700000" algn="tl">
                    <a:srgbClr val="000000">
                      <a:alpha val="43137"/>
                    </a:srgbClr>
                  </a:outerShdw>
                </a:effectLst>
              </a:rPr>
            </a:br>
            <a:r>
              <a:rPr lang="en-ZA" sz="6600" dirty="0" smtClean="0">
                <a:effectLst>
                  <a:outerShdw blurRad="38100" dist="38100" dir="2700000" algn="tl">
                    <a:srgbClr val="000000">
                      <a:alpha val="43137"/>
                    </a:srgbClr>
                  </a:outerShdw>
                </a:effectLst>
              </a:rPr>
              <a:t> </a:t>
            </a:r>
            <a:r>
              <a:rPr lang="en-ZA" sz="6600" dirty="0" smtClean="0">
                <a:effectLst>
                  <a:outerShdw blurRad="38100" dist="38100" dir="2700000" algn="tl">
                    <a:srgbClr val="000000">
                      <a:alpha val="43137"/>
                    </a:srgbClr>
                  </a:outerShdw>
                </a:effectLst>
              </a:rPr>
              <a:t>for </a:t>
            </a:r>
            <a:r>
              <a:rPr lang="en-ZA" sz="6600" dirty="0" err="1" smtClean="0">
                <a:effectLst>
                  <a:outerShdw blurRad="38100" dist="38100" dir="2700000" algn="tl">
                    <a:srgbClr val="000000">
                      <a:alpha val="43137"/>
                    </a:srgbClr>
                  </a:outerShdw>
                </a:effectLst>
              </a:rPr>
              <a:t>fet</a:t>
            </a:r>
            <a:endParaRPr lang="en-ZA" sz="66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679906" y="3956280"/>
            <a:ext cx="6831673" cy="537344"/>
          </a:xfrm>
        </p:spPr>
        <p:txBody>
          <a:bodyPr/>
          <a:lstStyle/>
          <a:p>
            <a:r>
              <a:rPr lang="en-ZA" b="1" dirty="0" smtClean="0">
                <a:effectLst>
                  <a:outerShdw blurRad="38100" dist="38100" dir="2700000" algn="tl">
                    <a:srgbClr val="000000">
                      <a:alpha val="43137"/>
                    </a:srgbClr>
                  </a:outerShdw>
                </a:effectLst>
              </a:rPr>
              <a:t>The value of a second language</a:t>
            </a:r>
            <a:endParaRPr lang="en-ZA"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995" y="783772"/>
            <a:ext cx="3703536" cy="2749163"/>
          </a:xfrm>
          <a:prstGeom prst="rect">
            <a:avLst/>
          </a:prstGeom>
        </p:spPr>
      </p:pic>
    </p:spTree>
    <p:extLst>
      <p:ext uri="{BB962C8B-B14F-4D97-AF65-F5344CB8AC3E}">
        <p14:creationId xmlns:p14="http://schemas.microsoft.com/office/powerpoint/2010/main" val="2279046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Multiple Languages</a:t>
            </a:r>
            <a:endParaRPr lang="en-ZA" dirty="0"/>
          </a:p>
        </p:txBody>
      </p:sp>
      <p:sp>
        <p:nvSpPr>
          <p:cNvPr id="3" name="Content Placeholder 2"/>
          <p:cNvSpPr>
            <a:spLocks noGrp="1"/>
          </p:cNvSpPr>
          <p:nvPr>
            <p:ph idx="1"/>
          </p:nvPr>
        </p:nvSpPr>
        <p:spPr/>
        <p:txBody>
          <a:bodyPr/>
          <a:lstStyle/>
          <a:p>
            <a:r>
              <a:rPr lang="en-ZA" dirty="0" smtClean="0"/>
              <a:t>In the global marketplace it is advantageous to be multilingual as it allows access to a broader range of collaborators and clients.</a:t>
            </a:r>
          </a:p>
          <a:p>
            <a:r>
              <a:rPr lang="en-ZA" dirty="0" smtClean="0"/>
              <a:t>Having knowledge of languages means that you have the basis for studying related languages.</a:t>
            </a:r>
          </a:p>
          <a:p>
            <a:r>
              <a:rPr lang="en-ZA" dirty="0" smtClean="0"/>
              <a:t>With the increasing awareness of the value of languages as a tool for preserving culture and identity, there is also an increasing demand for academic research into languages so they can be preserved and also expand to accommodate learning for the development of languages in response to the needs of the 21</a:t>
            </a:r>
            <a:r>
              <a:rPr lang="en-ZA" baseline="30000" dirty="0" smtClean="0"/>
              <a:t>st</a:t>
            </a:r>
            <a:r>
              <a:rPr lang="en-ZA" dirty="0" smtClean="0"/>
              <a:t> century.</a:t>
            </a:r>
          </a:p>
          <a:p>
            <a:r>
              <a:rPr lang="en-ZA" dirty="0"/>
              <a:t>L</a:t>
            </a:r>
            <a:r>
              <a:rPr lang="en-ZA" dirty="0" smtClean="0"/>
              <a:t>anguage </a:t>
            </a:r>
            <a:r>
              <a:rPr lang="en-ZA" dirty="0" smtClean="0"/>
              <a:t>is the doorway to accessing different and specialised consumers who were previously unknown or poorly serviced.</a:t>
            </a:r>
            <a:endParaRPr lang="en-ZA" dirty="0"/>
          </a:p>
        </p:txBody>
      </p:sp>
    </p:spTree>
    <p:extLst>
      <p:ext uri="{BB962C8B-B14F-4D97-AF65-F5344CB8AC3E}">
        <p14:creationId xmlns:p14="http://schemas.microsoft.com/office/powerpoint/2010/main" val="3021701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Willowmoore High School Language choices</a:t>
            </a:r>
            <a:endParaRPr lang="en-ZA" dirty="0"/>
          </a:p>
        </p:txBody>
      </p:sp>
      <p:sp>
        <p:nvSpPr>
          <p:cNvPr id="3" name="Content Placeholder 2"/>
          <p:cNvSpPr>
            <a:spLocks noGrp="1"/>
          </p:cNvSpPr>
          <p:nvPr>
            <p:ph idx="1"/>
          </p:nvPr>
        </p:nvSpPr>
        <p:spPr/>
        <p:txBody>
          <a:bodyPr/>
          <a:lstStyle/>
          <a:p>
            <a:r>
              <a:rPr lang="en-ZA" dirty="0" smtClean="0"/>
              <a:t>Willowmoore </a:t>
            </a:r>
            <a:r>
              <a:rPr lang="en-ZA" dirty="0" smtClean="0"/>
              <a:t>High School offers a choice of two different languages at First Additional Language level: Afrikaans and isiZulu.</a:t>
            </a:r>
          </a:p>
          <a:p>
            <a:r>
              <a:rPr lang="en-ZA" dirty="0" smtClean="0"/>
              <a:t>Afrikaans has been the FAL language since Willowmoore High was founded but isiZulu was added three years ago as an alternative.  In 2020 our first grade 12 student will be sitting for her final examinations and we wish her all the best.</a:t>
            </a:r>
          </a:p>
          <a:p>
            <a:r>
              <a:rPr lang="en-ZA" dirty="0" smtClean="0"/>
              <a:t>Both languages are studied in terms of language and comprehension, creative writing, oral performance and literature analysis.  </a:t>
            </a:r>
          </a:p>
          <a:p>
            <a:r>
              <a:rPr lang="en-ZA" dirty="0" smtClean="0"/>
              <a:t>It is important to state that once a language has been selected at FAL, it is not possible to change to the alternative FAL language.</a:t>
            </a:r>
            <a:endParaRPr lang="en-ZA" dirty="0"/>
          </a:p>
        </p:txBody>
      </p:sp>
    </p:spTree>
    <p:extLst>
      <p:ext uri="{BB962C8B-B14F-4D97-AF65-F5344CB8AC3E}">
        <p14:creationId xmlns:p14="http://schemas.microsoft.com/office/powerpoint/2010/main" val="2989555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Which language to choose: </a:t>
            </a:r>
            <a:r>
              <a:rPr lang="en-ZA" dirty="0" smtClean="0"/>
              <a:t>Afrikaans or isiZulu?</a:t>
            </a:r>
            <a:endParaRPr lang="en-ZA" dirty="0"/>
          </a:p>
        </p:txBody>
      </p:sp>
      <p:sp>
        <p:nvSpPr>
          <p:cNvPr id="3" name="Content Placeholder 2"/>
          <p:cNvSpPr>
            <a:spLocks noGrp="1"/>
          </p:cNvSpPr>
          <p:nvPr>
            <p:ph idx="1"/>
          </p:nvPr>
        </p:nvSpPr>
        <p:spPr>
          <a:xfrm>
            <a:off x="1371600" y="2285999"/>
            <a:ext cx="9601200" cy="4197927"/>
          </a:xfrm>
        </p:spPr>
        <p:txBody>
          <a:bodyPr>
            <a:normAutofit lnSpcReduction="10000"/>
          </a:bodyPr>
          <a:lstStyle/>
          <a:p>
            <a:r>
              <a:rPr lang="en-ZA" dirty="0" smtClean="0"/>
              <a:t>The simple question is which of these two languages will your child feel the most comfortable studying.  </a:t>
            </a:r>
          </a:p>
          <a:p>
            <a:r>
              <a:rPr lang="en-ZA" dirty="0"/>
              <a:t>A language needs to be heard, spoken, written and experienced in order for a person to become proficient in it.  </a:t>
            </a:r>
          </a:p>
          <a:p>
            <a:r>
              <a:rPr lang="en-ZA" dirty="0" smtClean="0"/>
              <a:t>It </a:t>
            </a:r>
            <a:r>
              <a:rPr lang="en-ZA" dirty="0" smtClean="0"/>
              <a:t>is often forgotten that language is an acquired skill like any other area of study and so it much be practised.  It is not enough to study it during class time but rather effort should be made to immerse yourself in the language by engaging with it in the media as it is actively used and spoken.  </a:t>
            </a:r>
          </a:p>
          <a:p>
            <a:r>
              <a:rPr lang="en-ZA" dirty="0" smtClean="0"/>
              <a:t>When </a:t>
            </a:r>
            <a:r>
              <a:rPr lang="en-ZA" dirty="0" smtClean="0"/>
              <a:t>a language is chosen, the student needs to be prepared to want to learn it as a potential speaker and not just to acquire enough to “get by”.</a:t>
            </a:r>
          </a:p>
          <a:p>
            <a:r>
              <a:rPr lang="en-ZA" dirty="0" smtClean="0"/>
              <a:t>It is also important to remember that these subjects are the study of a formal language, not its colloquial form so adjustment will be needed from the everyday usage.</a:t>
            </a:r>
          </a:p>
          <a:p>
            <a:endParaRPr lang="en-ZA" dirty="0" smtClean="0"/>
          </a:p>
          <a:p>
            <a:endParaRPr lang="en-ZA" dirty="0"/>
          </a:p>
        </p:txBody>
      </p:sp>
    </p:spTree>
    <p:extLst>
      <p:ext uri="{BB962C8B-B14F-4D97-AF65-F5344CB8AC3E}">
        <p14:creationId xmlns:p14="http://schemas.microsoft.com/office/powerpoint/2010/main" val="1000713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Career Choices</a:t>
            </a:r>
            <a:endParaRPr lang="en-ZA" dirty="0"/>
          </a:p>
        </p:txBody>
      </p:sp>
      <p:sp>
        <p:nvSpPr>
          <p:cNvPr id="3" name="Content Placeholder 2"/>
          <p:cNvSpPr>
            <a:spLocks noGrp="1"/>
          </p:cNvSpPr>
          <p:nvPr>
            <p:ph idx="1"/>
          </p:nvPr>
        </p:nvSpPr>
        <p:spPr/>
        <p:txBody>
          <a:bodyPr>
            <a:normAutofit/>
          </a:bodyPr>
          <a:lstStyle/>
          <a:p>
            <a:pPr marL="0" indent="0">
              <a:buNone/>
            </a:pPr>
            <a:r>
              <a:rPr lang="en-ZA" dirty="0" smtClean="0"/>
              <a:t>Besides the obvious reality that all careers involve language to function, there are a variety of careers which revolve around language:</a:t>
            </a:r>
          </a:p>
          <a:p>
            <a:r>
              <a:rPr lang="en-ZA" dirty="0" smtClean="0"/>
              <a:t>Sales</a:t>
            </a:r>
          </a:p>
          <a:p>
            <a:r>
              <a:rPr lang="en-ZA" dirty="0" smtClean="0"/>
              <a:t> Human Resources Management</a:t>
            </a:r>
          </a:p>
          <a:p>
            <a:r>
              <a:rPr lang="en-ZA" dirty="0" smtClean="0"/>
              <a:t>Writing, Journalism</a:t>
            </a:r>
          </a:p>
          <a:p>
            <a:r>
              <a:rPr lang="en-ZA" dirty="0" smtClean="0"/>
              <a:t>Linguistics</a:t>
            </a:r>
          </a:p>
          <a:p>
            <a:r>
              <a:rPr lang="en-ZA" dirty="0" smtClean="0"/>
              <a:t>International Relations and Diplomacy</a:t>
            </a:r>
          </a:p>
          <a:p>
            <a:r>
              <a:rPr lang="en-ZA" dirty="0" smtClean="0"/>
              <a:t>Singing and the Dramatic Arts</a:t>
            </a:r>
          </a:p>
        </p:txBody>
      </p:sp>
    </p:spTree>
    <p:extLst>
      <p:ext uri="{BB962C8B-B14F-4D97-AF65-F5344CB8AC3E}">
        <p14:creationId xmlns:p14="http://schemas.microsoft.com/office/powerpoint/2010/main" val="276865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790303"/>
          </a:xfrm>
        </p:spPr>
        <p:txBody>
          <a:bodyPr/>
          <a:lstStyle/>
          <a:p>
            <a:r>
              <a:rPr lang="en-US" dirty="0" smtClean="0"/>
              <a:t>Careers</a:t>
            </a:r>
            <a:endParaRPr lang="en-ZA" dirty="0"/>
          </a:p>
        </p:txBody>
      </p:sp>
      <p:sp>
        <p:nvSpPr>
          <p:cNvPr id="3" name="Content Placeholder 2"/>
          <p:cNvSpPr>
            <a:spLocks noGrp="1"/>
          </p:cNvSpPr>
          <p:nvPr>
            <p:ph idx="1"/>
          </p:nvPr>
        </p:nvSpPr>
        <p:spPr/>
        <p:txBody>
          <a:bodyPr>
            <a:normAutofit/>
          </a:bodyPr>
          <a:lstStyle/>
          <a:p>
            <a:r>
              <a:rPr lang="en-ZA" dirty="0"/>
              <a:t>Anthropology and Sociology</a:t>
            </a:r>
          </a:p>
          <a:p>
            <a:r>
              <a:rPr lang="en-ZA" dirty="0"/>
              <a:t>Community Work</a:t>
            </a:r>
          </a:p>
          <a:p>
            <a:r>
              <a:rPr lang="en-ZA" dirty="0"/>
              <a:t>Tourism and Hospitality</a:t>
            </a:r>
          </a:p>
          <a:p>
            <a:r>
              <a:rPr lang="en-ZA" dirty="0"/>
              <a:t>Translation and Interpretation</a:t>
            </a:r>
          </a:p>
          <a:p>
            <a:r>
              <a:rPr lang="en-ZA" dirty="0" smtClean="0"/>
              <a:t>Politics</a:t>
            </a:r>
          </a:p>
          <a:p>
            <a:r>
              <a:rPr lang="en-ZA" dirty="0" smtClean="0"/>
              <a:t>Historical </a:t>
            </a:r>
            <a:r>
              <a:rPr lang="en-ZA" dirty="0"/>
              <a:t>research and </a:t>
            </a:r>
            <a:r>
              <a:rPr lang="en-ZA" dirty="0" smtClean="0"/>
              <a:t>Archaeology</a:t>
            </a:r>
          </a:p>
          <a:p>
            <a:r>
              <a:rPr lang="en-ZA" dirty="0" smtClean="0"/>
              <a:t>Education </a:t>
            </a:r>
            <a:r>
              <a:rPr lang="en-ZA" dirty="0"/>
              <a:t>and Childhood </a:t>
            </a:r>
            <a:r>
              <a:rPr lang="en-ZA" dirty="0" smtClean="0"/>
              <a:t>development</a:t>
            </a:r>
          </a:p>
          <a:p>
            <a:r>
              <a:rPr lang="en-ZA" dirty="0"/>
              <a:t>C</a:t>
            </a:r>
            <a:r>
              <a:rPr lang="en-ZA" dirty="0" smtClean="0"/>
              <a:t>ounselling</a:t>
            </a:r>
            <a:r>
              <a:rPr lang="en-ZA" dirty="0"/>
              <a:t>.</a:t>
            </a:r>
          </a:p>
          <a:p>
            <a:endParaRPr lang="en-ZA" dirty="0"/>
          </a:p>
          <a:p>
            <a:endParaRPr lang="en-ZA" dirty="0"/>
          </a:p>
        </p:txBody>
      </p:sp>
    </p:spTree>
    <p:extLst>
      <p:ext uri="{BB962C8B-B14F-4D97-AF65-F5344CB8AC3E}">
        <p14:creationId xmlns:p14="http://schemas.microsoft.com/office/powerpoint/2010/main" val="360899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r>
            <a:br>
              <a:rPr lang="en-US" dirty="0" smtClean="0"/>
            </a:br>
            <a:r>
              <a:rPr lang="en-US" dirty="0" err="1" smtClean="0"/>
              <a:t>Dankie</a:t>
            </a:r>
            <a:r>
              <a:rPr lang="en-US" dirty="0" smtClean="0"/>
              <a:t>, </a:t>
            </a:r>
            <a:r>
              <a:rPr lang="en-US" dirty="0" err="1" smtClean="0"/>
              <a:t>Siyabonga</a:t>
            </a:r>
            <a:endParaRPr lang="en-ZA" dirty="0"/>
          </a:p>
        </p:txBody>
      </p:sp>
      <p:sp>
        <p:nvSpPr>
          <p:cNvPr id="3" name="Content Placeholder 2"/>
          <p:cNvSpPr>
            <a:spLocks noGrp="1"/>
          </p:cNvSpPr>
          <p:nvPr>
            <p:ph idx="1"/>
          </p:nvPr>
        </p:nvSpPr>
        <p:spPr/>
        <p:txBody>
          <a:bodyPr/>
          <a:lstStyle/>
          <a:p>
            <a:pPr marL="0" indent="0" algn="ctr">
              <a:buNone/>
            </a:pPr>
            <a:r>
              <a:rPr lang="en-ZA" sz="4400" dirty="0">
                <a:solidFill>
                  <a:schemeClr val="accent6">
                    <a:lumMod val="75000"/>
                  </a:schemeClr>
                </a:solidFill>
              </a:rPr>
              <a:t>All in all languages open many doors to the world!</a:t>
            </a:r>
          </a:p>
          <a:p>
            <a:endParaRPr lang="en-ZA" dirty="0"/>
          </a:p>
        </p:txBody>
      </p:sp>
    </p:spTree>
    <p:extLst>
      <p:ext uri="{BB962C8B-B14F-4D97-AF65-F5344CB8AC3E}">
        <p14:creationId xmlns:p14="http://schemas.microsoft.com/office/powerpoint/2010/main" val="411671019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899</TotalTime>
  <Words>486</Words>
  <Application>Microsoft Office PowerPoint</Application>
  <PresentationFormat>Widescreen</PresentationFormat>
  <Paragraphs>37</Paragraphs>
  <Slides>7</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Franklin Gothic Book</vt:lpstr>
      <vt:lpstr>Crop</vt:lpstr>
      <vt:lpstr>Afrikaans  and isiZulu  for fet</vt:lpstr>
      <vt:lpstr>Multiple Languages</vt:lpstr>
      <vt:lpstr>Willowmoore High School Language choices</vt:lpstr>
      <vt:lpstr>Which language to choose: Afrikaans or isiZulu?</vt:lpstr>
      <vt:lpstr>Career Choices</vt:lpstr>
      <vt:lpstr>Careers</vt:lpstr>
      <vt:lpstr> Dankie, Siyabonga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Afrikaans for fet</dc:title>
  <dc:creator>WBrown</dc:creator>
  <cp:lastModifiedBy>Lorna Sanders</cp:lastModifiedBy>
  <cp:revision>11</cp:revision>
  <dcterms:created xsi:type="dcterms:W3CDTF">2020-08-06T06:42:52Z</dcterms:created>
  <dcterms:modified xsi:type="dcterms:W3CDTF">2020-08-14T08:56:55Z</dcterms:modified>
</cp:coreProperties>
</file>