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0" r:id="rId4"/>
    <p:sldId id="258" r:id="rId5"/>
    <p:sldId id="271" r:id="rId6"/>
    <p:sldId id="272" r:id="rId7"/>
    <p:sldId id="273" r:id="rId8"/>
    <p:sldId id="274" r:id="rId9"/>
    <p:sldId id="260" r:id="rId10"/>
    <p:sldId id="261" r:id="rId11"/>
    <p:sldId id="275" r:id="rId12"/>
    <p:sldId id="262" r:id="rId13"/>
    <p:sldId id="263" r:id="rId14"/>
    <p:sldId id="264" r:id="rId15"/>
    <p:sldId id="276" r:id="rId16"/>
    <p:sldId id="266" r:id="rId17"/>
    <p:sldId id="267" r:id="rId18"/>
    <p:sldId id="268" r:id="rId19"/>
    <p:sldId id="269" r:id="rId20"/>
    <p:sldId id="277" r:id="rId21"/>
    <p:sldId id="265"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8/5/2020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8/5/2020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education.gov.za/Portals/0/CD/National%20Curriculum%20Statements%20and%20Vocational/CAPS%20FET%20_%20MECHANICAL%20TECHNOLOGY%20_%20GR%2010-12%20_%20WEB_36E9.pdf?ver=2015-01-27-154115-810" TargetMode="External"/><Relationship Id="rId2" Type="http://schemas.openxmlformats.org/officeDocument/2006/relationships/hyperlink" Target="https://www.abassessments.co.za/information-on-grade-10-subject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Technical department </a:t>
            </a:r>
            <a:endParaRPr lang="en-ZA" dirty="0"/>
          </a:p>
        </p:txBody>
      </p:sp>
      <p:sp>
        <p:nvSpPr>
          <p:cNvPr id="3" name="Subtitle 2"/>
          <p:cNvSpPr>
            <a:spLocks noGrp="1"/>
          </p:cNvSpPr>
          <p:nvPr>
            <p:ph type="subTitle" idx="1"/>
          </p:nvPr>
        </p:nvSpPr>
        <p:spPr/>
        <p:txBody>
          <a:bodyPr>
            <a:normAutofit/>
          </a:bodyPr>
          <a:lstStyle/>
          <a:p>
            <a:r>
              <a:rPr lang="en-US" sz="3200" dirty="0" smtClean="0"/>
              <a:t>Subject </a:t>
            </a:r>
            <a:r>
              <a:rPr lang="en-US" sz="3200" dirty="0" smtClean="0"/>
              <a:t>choices</a:t>
            </a:r>
            <a:endParaRPr lang="en-ZA" sz="3200" dirty="0"/>
          </a:p>
        </p:txBody>
      </p:sp>
    </p:spTree>
    <p:extLst>
      <p:ext uri="{BB962C8B-B14F-4D97-AF65-F5344CB8AC3E}">
        <p14:creationId xmlns:p14="http://schemas.microsoft.com/office/powerpoint/2010/main" val="24315481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0197" y="404358"/>
            <a:ext cx="9920288" cy="6039985"/>
          </a:xfrm>
        </p:spPr>
        <p:txBody>
          <a:bodyPr>
            <a:normAutofit fontScale="92500" lnSpcReduction="20000"/>
          </a:bodyPr>
          <a:lstStyle/>
          <a:p>
            <a:r>
              <a:rPr lang="en-US" dirty="0"/>
              <a:t>It provides computing skills across the entire spectrum of careers and opens pathways for careers such as:</a:t>
            </a:r>
          </a:p>
          <a:p>
            <a:endParaRPr lang="en-US" dirty="0"/>
          </a:p>
          <a:p>
            <a:r>
              <a:rPr lang="en-US" dirty="0"/>
              <a:t>Computer or software architect</a:t>
            </a:r>
          </a:p>
          <a:p>
            <a:r>
              <a:rPr lang="en-US" dirty="0"/>
              <a:t>Data communication and network specialist</a:t>
            </a:r>
          </a:p>
          <a:p>
            <a:r>
              <a:rPr lang="en-US" dirty="0"/>
              <a:t>Financial and actuarial specialist</a:t>
            </a:r>
          </a:p>
          <a:p>
            <a:r>
              <a:rPr lang="en-US" dirty="0"/>
              <a:t>Hardware and software support technician</a:t>
            </a:r>
          </a:p>
          <a:p>
            <a:r>
              <a:rPr lang="en-US" dirty="0"/>
              <a:t>Information systems and technology manager</a:t>
            </a:r>
          </a:p>
          <a:p>
            <a:r>
              <a:rPr lang="en-US" dirty="0"/>
              <a:t>Information technology educator or trainer</a:t>
            </a:r>
          </a:p>
          <a:p>
            <a:r>
              <a:rPr lang="en-US" dirty="0"/>
              <a:t>Information technology sales executive</a:t>
            </a:r>
          </a:p>
          <a:p>
            <a:r>
              <a:rPr lang="en-US" dirty="0"/>
              <a:t>Programmer</a:t>
            </a:r>
          </a:p>
          <a:p>
            <a:r>
              <a:rPr lang="en-US" dirty="0"/>
              <a:t>Systems developer</a:t>
            </a:r>
          </a:p>
          <a:p>
            <a:r>
              <a:rPr lang="en-US" dirty="0"/>
              <a:t>Telecommunications engineer.</a:t>
            </a:r>
            <a:endParaRPr lang="en-ZA" dirty="0"/>
          </a:p>
        </p:txBody>
      </p:sp>
      <p:pic>
        <p:nvPicPr>
          <p:cNvPr id="4" name="Picture 3"/>
          <p:cNvPicPr>
            <a:picLocks noChangeAspect="1"/>
          </p:cNvPicPr>
          <p:nvPr/>
        </p:nvPicPr>
        <p:blipFill>
          <a:blip r:embed="rId2"/>
          <a:stretch>
            <a:fillRect/>
          </a:stretch>
        </p:blipFill>
        <p:spPr>
          <a:xfrm>
            <a:off x="7161440" y="3245303"/>
            <a:ext cx="4815876" cy="3460296"/>
          </a:xfrm>
          <a:prstGeom prst="rect">
            <a:avLst/>
          </a:prstGeom>
        </p:spPr>
      </p:pic>
    </p:spTree>
    <p:extLst>
      <p:ext uri="{BB962C8B-B14F-4D97-AF65-F5344CB8AC3E}">
        <p14:creationId xmlns:p14="http://schemas.microsoft.com/office/powerpoint/2010/main" val="255567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Educators </a:t>
            </a:r>
            <a:endParaRPr lang="en-ZA" dirty="0"/>
          </a:p>
        </p:txBody>
      </p:sp>
      <p:sp>
        <p:nvSpPr>
          <p:cNvPr id="3" name="Content Placeholder 2"/>
          <p:cNvSpPr>
            <a:spLocks noGrp="1"/>
          </p:cNvSpPr>
          <p:nvPr>
            <p:ph idx="1"/>
          </p:nvPr>
        </p:nvSpPr>
        <p:spPr/>
        <p:txBody>
          <a:bodyPr/>
          <a:lstStyle/>
          <a:p>
            <a:r>
              <a:rPr lang="en-US" dirty="0" smtClean="0"/>
              <a:t>MRS SANDERS</a:t>
            </a:r>
            <a:endParaRPr lang="en-ZA" dirty="0"/>
          </a:p>
        </p:txBody>
      </p:sp>
      <p:pic>
        <p:nvPicPr>
          <p:cNvPr id="5" name="Picture 4"/>
          <p:cNvPicPr>
            <a:picLocks noChangeAspect="1"/>
          </p:cNvPicPr>
          <p:nvPr/>
        </p:nvPicPr>
        <p:blipFill>
          <a:blip r:embed="rId2"/>
          <a:stretch>
            <a:fillRect/>
          </a:stretch>
        </p:blipFill>
        <p:spPr>
          <a:xfrm>
            <a:off x="0" y="3962287"/>
            <a:ext cx="12192000" cy="2895600"/>
          </a:xfrm>
          <a:prstGeom prst="rect">
            <a:avLst/>
          </a:prstGeom>
        </p:spPr>
      </p:pic>
    </p:spTree>
    <p:extLst>
      <p:ext uri="{BB962C8B-B14F-4D97-AF65-F5344CB8AC3E}">
        <p14:creationId xmlns:p14="http://schemas.microsoft.com/office/powerpoint/2010/main" val="18445647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5299" y="110518"/>
            <a:ext cx="9905998" cy="1478570"/>
          </a:xfrm>
        </p:spPr>
        <p:txBody>
          <a:bodyPr/>
          <a:lstStyle/>
          <a:p>
            <a:r>
              <a:rPr lang="en-US" dirty="0" smtClean="0"/>
              <a:t>COMPUTER APPLICATIONS TECHNOLOGY</a:t>
            </a:r>
            <a:endParaRPr lang="en-ZA" dirty="0"/>
          </a:p>
        </p:txBody>
      </p:sp>
      <p:sp>
        <p:nvSpPr>
          <p:cNvPr id="3" name="Content Placeholder 2"/>
          <p:cNvSpPr>
            <a:spLocks noGrp="1"/>
          </p:cNvSpPr>
          <p:nvPr>
            <p:ph idx="1"/>
          </p:nvPr>
        </p:nvSpPr>
        <p:spPr>
          <a:xfrm>
            <a:off x="894670" y="1306058"/>
            <a:ext cx="8002587" cy="5022171"/>
          </a:xfrm>
        </p:spPr>
        <p:txBody>
          <a:bodyPr>
            <a:normAutofit fontScale="70000" lnSpcReduction="20000"/>
          </a:bodyPr>
          <a:lstStyle/>
          <a:p>
            <a:r>
              <a:rPr lang="en-US" dirty="0"/>
              <a:t>Computer Applications Technology is the study of the integrated components of a computer system (hardware and software) and the practical techniques for their efficient use and application to solve everyday problems. The solutions to problems are designed, managed and processed via end-user applications and communicated using appropriate information and communication technologies (ICTs). ICTs are the combination of networks, hardware and software as well as the means of communication, collaboration and engagement that enable the processing, management and exchange of data, information and knowledge. </a:t>
            </a:r>
            <a:endParaRPr lang="en-US" dirty="0" smtClean="0"/>
          </a:p>
          <a:p>
            <a:r>
              <a:rPr lang="en-US" dirty="0" smtClean="0"/>
              <a:t>Computer </a:t>
            </a:r>
            <a:r>
              <a:rPr lang="en-US" dirty="0"/>
              <a:t>Applications Technology aims at developing computing skills in the following packages: Word, Excel, Access, Explorer, Outlook and Power Point and basic HTML (webpage). Learners will be able to use the Internet, and understand the role that it plays, find relevant information, process it, make decisions, and learn how to use ICTs responsibly.  A fairly high level of competency is expected.</a:t>
            </a:r>
            <a:endParaRPr lang="en-ZA" dirty="0"/>
          </a:p>
        </p:txBody>
      </p:sp>
      <p:pic>
        <p:nvPicPr>
          <p:cNvPr id="2050" name="Picture 2" descr="Add a motion path animation effect - Office Suppo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8459" y="1589088"/>
            <a:ext cx="2732467" cy="20493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8983436" y="4441859"/>
            <a:ext cx="3062514" cy="1719456"/>
          </a:xfrm>
          <a:prstGeom prst="rect">
            <a:avLst/>
          </a:prstGeom>
        </p:spPr>
      </p:pic>
    </p:spTree>
    <p:extLst>
      <p:ext uri="{BB962C8B-B14F-4D97-AF65-F5344CB8AC3E}">
        <p14:creationId xmlns:p14="http://schemas.microsoft.com/office/powerpoint/2010/main" val="27078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5429" y="261257"/>
            <a:ext cx="11466285" cy="6473371"/>
          </a:xfrm>
        </p:spPr>
        <p:txBody>
          <a:bodyPr>
            <a:normAutofit fontScale="62500" lnSpcReduction="20000"/>
          </a:bodyPr>
          <a:lstStyle/>
          <a:p>
            <a:r>
              <a:rPr lang="en-US" dirty="0"/>
              <a:t>In Computer Applications Technology a learner will:</a:t>
            </a:r>
          </a:p>
          <a:p>
            <a:endParaRPr lang="en-US" dirty="0"/>
          </a:p>
          <a:p>
            <a:r>
              <a:rPr lang="en-US" dirty="0"/>
              <a:t>Use end-user software applications proficiently to produce solutions to problems within a defined scenario</a:t>
            </a:r>
          </a:p>
          <a:p>
            <a:r>
              <a:rPr lang="en-US" dirty="0"/>
              <a:t>Understand the concepts of ICTs with regard to the technologies that make up a computing system</a:t>
            </a:r>
          </a:p>
          <a:p>
            <a:r>
              <a:rPr lang="en-US" dirty="0"/>
              <a:t>Understand the various technologies, standards and protocols involved in the electronic transmission of data via a computer-based network</a:t>
            </a:r>
          </a:p>
          <a:p>
            <a:r>
              <a:rPr lang="en-US" dirty="0"/>
              <a:t>Use the Internet and the WWW and understand the role that the Internet plays as part of the global information superhighway</a:t>
            </a:r>
          </a:p>
          <a:p>
            <a:r>
              <a:rPr lang="en-US" dirty="0"/>
              <a:t>Find authentic and relevant information, process the information to draw conclusions, make decisions and communicate the findings in appropriate presentation media</a:t>
            </a:r>
          </a:p>
          <a:p>
            <a:r>
              <a:rPr lang="en-US" dirty="0" err="1"/>
              <a:t>Recognise</a:t>
            </a:r>
            <a:r>
              <a:rPr lang="en-US" dirty="0"/>
              <a:t> the legal, ethical, environmental, social, security and health issues related to the use of ICTs and learn how to use ICTs responsibly.</a:t>
            </a:r>
          </a:p>
          <a:p>
            <a:r>
              <a:rPr lang="en-US" dirty="0"/>
              <a:t>Should I take this subject?</a:t>
            </a:r>
          </a:p>
          <a:p>
            <a:endParaRPr lang="en-US" dirty="0"/>
          </a:p>
          <a:p>
            <a:r>
              <a:rPr lang="en-US" dirty="0"/>
              <a:t>If you enjoy working with computers and its many applications, then CAT is a good subject to take. The great advantage of this subject is that it provides skills that can be applied immediately in the classroom and the workplace. Like all matric subjects, CAT will require consistent application and hard work. CAT is </a:t>
            </a:r>
            <a:r>
              <a:rPr lang="en-US" dirty="0" smtClean="0"/>
              <a:t>now regarded as a </a:t>
            </a:r>
            <a:r>
              <a:rPr lang="en-US" dirty="0"/>
              <a:t>designated subject: this means that it </a:t>
            </a:r>
            <a:r>
              <a:rPr lang="en-US" dirty="0" smtClean="0"/>
              <a:t>will be </a:t>
            </a:r>
            <a:r>
              <a:rPr lang="en-US" dirty="0"/>
              <a:t>used for determining university acceptance to university. </a:t>
            </a:r>
            <a:endParaRPr lang="en-ZA" dirty="0"/>
          </a:p>
        </p:txBody>
      </p:sp>
    </p:spTree>
    <p:extLst>
      <p:ext uri="{BB962C8B-B14F-4D97-AF65-F5344CB8AC3E}">
        <p14:creationId xmlns:p14="http://schemas.microsoft.com/office/powerpoint/2010/main" val="1844054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2512" y="585787"/>
            <a:ext cx="9905999" cy="3541714"/>
          </a:xfrm>
        </p:spPr>
        <p:txBody>
          <a:bodyPr>
            <a:normAutofit fontScale="85000" lnSpcReduction="20000"/>
          </a:bodyPr>
          <a:lstStyle/>
          <a:p>
            <a:r>
              <a:rPr lang="en-US" dirty="0"/>
              <a:t>Careers</a:t>
            </a:r>
          </a:p>
          <a:p>
            <a:endParaRPr lang="en-US" dirty="0"/>
          </a:p>
          <a:p>
            <a:r>
              <a:rPr lang="en-US" dirty="0"/>
              <a:t>Although CAT is not a compulsory subject for any particular field of study, this subject does provide you with a range of basic skills useful in the field of Information Technology should you wish to study in this field further one day.  The ability to use computer applications efficiently is a distinct advantage in many fields. Students also complete the ICDL (International Computers Drivers </a:t>
            </a:r>
            <a:r>
              <a:rPr lang="en-US" dirty="0" err="1"/>
              <a:t>Licence</a:t>
            </a:r>
            <a:r>
              <a:rPr lang="en-US" dirty="0"/>
              <a:t>) course during Grade 10 and 11. Not only does this give them an excellent platform from which to do Grade 12 CAT, but is an asset on their CV.</a:t>
            </a:r>
            <a:endParaRPr lang="en-ZA" dirty="0"/>
          </a:p>
        </p:txBody>
      </p:sp>
      <p:pic>
        <p:nvPicPr>
          <p:cNvPr id="4" name="Picture 3"/>
          <p:cNvPicPr>
            <a:picLocks noChangeAspect="1"/>
          </p:cNvPicPr>
          <p:nvPr/>
        </p:nvPicPr>
        <p:blipFill>
          <a:blip r:embed="rId2"/>
          <a:stretch>
            <a:fillRect/>
          </a:stretch>
        </p:blipFill>
        <p:spPr>
          <a:xfrm>
            <a:off x="0" y="3943350"/>
            <a:ext cx="5181600" cy="2914650"/>
          </a:xfrm>
          <a:prstGeom prst="rect">
            <a:avLst/>
          </a:prstGeom>
        </p:spPr>
      </p:pic>
      <p:pic>
        <p:nvPicPr>
          <p:cNvPr id="5" name="Picture 4"/>
          <p:cNvPicPr>
            <a:picLocks noChangeAspect="1"/>
          </p:cNvPicPr>
          <p:nvPr/>
        </p:nvPicPr>
        <p:blipFill>
          <a:blip r:embed="rId3"/>
          <a:stretch>
            <a:fillRect/>
          </a:stretch>
        </p:blipFill>
        <p:spPr>
          <a:xfrm>
            <a:off x="7060748" y="3689488"/>
            <a:ext cx="5131252" cy="3168512"/>
          </a:xfrm>
          <a:prstGeom prst="rect">
            <a:avLst/>
          </a:prstGeom>
        </p:spPr>
      </p:pic>
    </p:spTree>
    <p:extLst>
      <p:ext uri="{BB962C8B-B14F-4D97-AF65-F5344CB8AC3E}">
        <p14:creationId xmlns:p14="http://schemas.microsoft.com/office/powerpoint/2010/main" val="650653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EDUCATORS</a:t>
            </a:r>
            <a:endParaRPr lang="en-ZA" dirty="0"/>
          </a:p>
        </p:txBody>
      </p:sp>
      <p:sp>
        <p:nvSpPr>
          <p:cNvPr id="3" name="Content Placeholder 2"/>
          <p:cNvSpPr>
            <a:spLocks noGrp="1"/>
          </p:cNvSpPr>
          <p:nvPr>
            <p:ph idx="1"/>
          </p:nvPr>
        </p:nvSpPr>
        <p:spPr/>
        <p:txBody>
          <a:bodyPr/>
          <a:lstStyle/>
          <a:p>
            <a:r>
              <a:rPr lang="en-US" dirty="0" smtClean="0"/>
              <a:t>MR COOK</a:t>
            </a:r>
            <a:endParaRPr lang="en-ZA" dirty="0"/>
          </a:p>
          <a:p>
            <a:pPr marL="0" indent="0">
              <a:buNone/>
            </a:pPr>
            <a:endParaRPr lang="en-Z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9497" y="1056822"/>
            <a:ext cx="4038372" cy="4432926"/>
          </a:xfrm>
          <a:prstGeom prst="rect">
            <a:avLst/>
          </a:prstGeom>
        </p:spPr>
      </p:pic>
    </p:spTree>
    <p:extLst>
      <p:ext uri="{BB962C8B-B14F-4D97-AF65-F5344CB8AC3E}">
        <p14:creationId xmlns:p14="http://schemas.microsoft.com/office/powerpoint/2010/main" val="3045893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MECHANICAL TECHNOLOGY</a:t>
            </a:r>
            <a:endParaRPr lang="en-ZA" dirty="0"/>
          </a:p>
        </p:txBody>
      </p:sp>
      <p:sp>
        <p:nvSpPr>
          <p:cNvPr id="3" name="Content Placeholder 2"/>
          <p:cNvSpPr>
            <a:spLocks noGrp="1"/>
          </p:cNvSpPr>
          <p:nvPr>
            <p:ph idx="1"/>
          </p:nvPr>
        </p:nvSpPr>
        <p:spPr>
          <a:xfrm>
            <a:off x="579890" y="2362200"/>
            <a:ext cx="8800874" cy="3541714"/>
          </a:xfrm>
        </p:spPr>
        <p:txBody>
          <a:bodyPr>
            <a:normAutofit fontScale="92500"/>
          </a:bodyPr>
          <a:lstStyle/>
          <a:p>
            <a:r>
              <a:rPr lang="en-US" dirty="0"/>
              <a:t>Mechanical Technology focuses on concepts and principles in the mechanical (motor, mining, shipping, rail, </a:t>
            </a:r>
            <a:r>
              <a:rPr lang="en-US" dirty="0" err="1"/>
              <a:t>powergeneration</a:t>
            </a:r>
            <a:r>
              <a:rPr lang="en-US" dirty="0"/>
              <a:t>, etc.) environment and on technological processes. It embraces practical skills and the application of </a:t>
            </a:r>
            <a:r>
              <a:rPr lang="en-US" dirty="0" smtClean="0"/>
              <a:t>scientific principles</a:t>
            </a:r>
            <a:r>
              <a:rPr lang="en-US" dirty="0"/>
              <a:t>. This subject aims to create and improve the engineering and manufacturing environment to enhance </a:t>
            </a:r>
            <a:r>
              <a:rPr lang="en-US" dirty="0" smtClean="0"/>
              <a:t>the quality </a:t>
            </a:r>
            <a:r>
              <a:rPr lang="en-US" dirty="0"/>
              <a:t>of life of the individual and society and ensure the sustainable use of the natural environment.</a:t>
            </a:r>
            <a:endParaRPr lang="en-Z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0764" y="4435029"/>
            <a:ext cx="2811236" cy="242297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4218" y="0"/>
            <a:ext cx="3448050" cy="2362200"/>
          </a:xfrm>
          <a:prstGeom prst="rect">
            <a:avLst/>
          </a:prstGeom>
        </p:spPr>
      </p:pic>
    </p:spTree>
    <p:extLst>
      <p:ext uri="{BB962C8B-B14F-4D97-AF65-F5344CB8AC3E}">
        <p14:creationId xmlns:p14="http://schemas.microsoft.com/office/powerpoint/2010/main" val="179448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5342" y="248328"/>
            <a:ext cx="9831388" cy="4802643"/>
          </a:xfrm>
        </p:spPr>
        <p:txBody>
          <a:bodyPr>
            <a:normAutofit fontScale="92500"/>
          </a:bodyPr>
          <a:lstStyle/>
          <a:p>
            <a:r>
              <a:rPr lang="en-US" dirty="0" smtClean="0"/>
              <a:t>The </a:t>
            </a:r>
            <a:r>
              <a:rPr lang="en-US" dirty="0"/>
              <a:t>learner in Mechanical Technology needs to be interested in any form of mechanical entities. It can be </a:t>
            </a:r>
            <a:r>
              <a:rPr lang="en-US" dirty="0" smtClean="0"/>
              <a:t>cars, planes</a:t>
            </a:r>
            <a:r>
              <a:rPr lang="en-US" dirty="0"/>
              <a:t>, trains, welding, maintenance, etc.</a:t>
            </a:r>
          </a:p>
          <a:p>
            <a:r>
              <a:rPr lang="en-US" dirty="0" smtClean="0"/>
              <a:t> </a:t>
            </a:r>
            <a:r>
              <a:rPr lang="en-US" dirty="0"/>
              <a:t>In order to be successful the learner also has to </a:t>
            </a:r>
            <a:r>
              <a:rPr lang="en-US" dirty="0" smtClean="0"/>
              <a:t>enroll </a:t>
            </a:r>
            <a:r>
              <a:rPr lang="en-US" dirty="0"/>
              <a:t>preferably in Mathematics, Physical Science </a:t>
            </a:r>
            <a:r>
              <a:rPr lang="en-US" dirty="0" smtClean="0"/>
              <a:t>and Engineering </a:t>
            </a:r>
            <a:r>
              <a:rPr lang="en-US" dirty="0"/>
              <a:t>Graphics and Design, as they all form part of the technical studying field.</a:t>
            </a:r>
          </a:p>
          <a:p>
            <a:r>
              <a:rPr lang="en-US" dirty="0" smtClean="0"/>
              <a:t> </a:t>
            </a:r>
            <a:r>
              <a:rPr lang="en-US" dirty="0"/>
              <a:t>Mechanical Technology in essence is applied science, as the field of work includes trigonometry, </a:t>
            </a:r>
            <a:r>
              <a:rPr lang="en-US" dirty="0" smtClean="0"/>
              <a:t>Newton’s laws </a:t>
            </a:r>
            <a:r>
              <a:rPr lang="en-US" dirty="0"/>
              <a:t>and chemical equations when dealing with certain welding techniques, fuel combustion, fuel </a:t>
            </a:r>
            <a:r>
              <a:rPr lang="en-US" dirty="0" smtClean="0"/>
              <a:t>injection, cooling </a:t>
            </a:r>
            <a:r>
              <a:rPr lang="en-US" dirty="0"/>
              <a:t>systems, etc.</a:t>
            </a:r>
            <a:endParaRPr lang="en-ZA"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3961" y="4434483"/>
            <a:ext cx="2818039" cy="2423517"/>
          </a:xfrm>
          <a:prstGeom prst="rect">
            <a:avLst/>
          </a:prstGeom>
        </p:spPr>
      </p:pic>
    </p:spTree>
    <p:extLst>
      <p:ext uri="{BB962C8B-B14F-4D97-AF65-F5344CB8AC3E}">
        <p14:creationId xmlns:p14="http://schemas.microsoft.com/office/powerpoint/2010/main" val="1511899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152399"/>
            <a:ext cx="11050588" cy="6582229"/>
          </a:xfrm>
        </p:spPr>
        <p:txBody>
          <a:bodyPr>
            <a:normAutofit fontScale="70000" lnSpcReduction="20000"/>
          </a:bodyPr>
          <a:lstStyle/>
          <a:p>
            <a:pPr marL="0" indent="0">
              <a:buNone/>
            </a:pPr>
            <a:r>
              <a:rPr lang="en-US" b="1" u="sng" dirty="0"/>
              <a:t>The main topics in Mechanical Technology are:</a:t>
            </a:r>
          </a:p>
          <a:p>
            <a:r>
              <a:rPr lang="en-US" dirty="0"/>
              <a:t>	 </a:t>
            </a:r>
            <a:r>
              <a:rPr lang="en-US" dirty="0" smtClean="0"/>
              <a:t>Safety </a:t>
            </a:r>
            <a:r>
              <a:rPr lang="en-US" dirty="0"/>
              <a:t>- Occupational Health and Safety (OHS) Act;</a:t>
            </a:r>
          </a:p>
          <a:p>
            <a:r>
              <a:rPr lang="en-US" dirty="0"/>
              <a:t>	 </a:t>
            </a:r>
            <a:r>
              <a:rPr lang="en-US" dirty="0" smtClean="0"/>
              <a:t>Tools </a:t>
            </a:r>
            <a:r>
              <a:rPr lang="en-US" dirty="0"/>
              <a:t>and equipment;</a:t>
            </a:r>
          </a:p>
          <a:p>
            <a:r>
              <a:rPr lang="en-US" dirty="0"/>
              <a:t>	 materials - ferrous and non-ferrous materials and alloys and the iron-carbon equilibrium diagram;</a:t>
            </a:r>
          </a:p>
          <a:p>
            <a:r>
              <a:rPr lang="en-US" dirty="0"/>
              <a:t>	 </a:t>
            </a:r>
            <a:r>
              <a:rPr lang="en-US" dirty="0" smtClean="0"/>
              <a:t>Terminology </a:t>
            </a:r>
            <a:r>
              <a:rPr lang="en-US" dirty="0"/>
              <a:t>- manufacturing processes with reference to lathes (diameter turning, taper cutting, screw </a:t>
            </a:r>
            <a:r>
              <a:rPr lang="en-US" dirty="0" smtClean="0"/>
              <a:t>cutting)and </a:t>
            </a:r>
            <a:r>
              <a:rPr lang="en-US" dirty="0"/>
              <a:t>milling machines (cutting methods, dividing head, </a:t>
            </a:r>
            <a:r>
              <a:rPr lang="en-US" dirty="0" err="1"/>
              <a:t>centring</a:t>
            </a:r>
            <a:r>
              <a:rPr lang="en-US" dirty="0"/>
              <a:t> of cutter);</a:t>
            </a:r>
          </a:p>
          <a:p>
            <a:r>
              <a:rPr lang="en-US" dirty="0"/>
              <a:t>	 </a:t>
            </a:r>
            <a:r>
              <a:rPr lang="en-US" dirty="0" smtClean="0"/>
              <a:t>Joining </a:t>
            </a:r>
            <a:r>
              <a:rPr lang="en-US" dirty="0"/>
              <a:t>methods - permanent (welding) and semi-permanent (bolts, nuts and rivets) joints;</a:t>
            </a:r>
          </a:p>
          <a:p>
            <a:r>
              <a:rPr lang="en-US" dirty="0"/>
              <a:t>	 </a:t>
            </a:r>
            <a:r>
              <a:rPr lang="en-US" dirty="0" smtClean="0"/>
              <a:t>Forces </a:t>
            </a:r>
            <a:r>
              <a:rPr lang="en-US" dirty="0"/>
              <a:t>- forces, moments, Young’s modulus, stress and strain</a:t>
            </a:r>
            <a:r>
              <a:rPr lang="en-US" dirty="0" smtClean="0"/>
              <a:t>; </a:t>
            </a:r>
            <a:r>
              <a:rPr lang="en-US" dirty="0" smtClean="0"/>
              <a:t>maintenance; systems </a:t>
            </a:r>
            <a:r>
              <a:rPr lang="en-US" dirty="0"/>
              <a:t>and control:</a:t>
            </a:r>
          </a:p>
          <a:p>
            <a:r>
              <a:rPr lang="en-US" dirty="0"/>
              <a:t>- </a:t>
            </a:r>
            <a:r>
              <a:rPr lang="en-US" dirty="0" smtClean="0"/>
              <a:t>Mechanical </a:t>
            </a:r>
            <a:r>
              <a:rPr lang="en-US" dirty="0"/>
              <a:t>- gears, belts, pulleys, power transmission, chains, clutches, cams, levers, </a:t>
            </a:r>
            <a:r>
              <a:rPr lang="en-US" dirty="0" err="1"/>
              <a:t>etc</a:t>
            </a:r>
            <a:r>
              <a:rPr lang="en-US" dirty="0"/>
              <a:t>;</a:t>
            </a:r>
          </a:p>
          <a:p>
            <a:r>
              <a:rPr lang="en-US" dirty="0"/>
              <a:t>- </a:t>
            </a:r>
            <a:r>
              <a:rPr lang="en-US" dirty="0" smtClean="0"/>
              <a:t>Hydraulics </a:t>
            </a:r>
            <a:r>
              <a:rPr lang="en-US" dirty="0"/>
              <a:t>- pistons, valves, Pascal’s law;</a:t>
            </a:r>
          </a:p>
          <a:p>
            <a:r>
              <a:rPr lang="en-US" dirty="0"/>
              <a:t>- </a:t>
            </a:r>
            <a:r>
              <a:rPr lang="en-US" dirty="0" smtClean="0"/>
              <a:t>Pneumatics</a:t>
            </a:r>
            <a:r>
              <a:rPr lang="en-US" dirty="0"/>
              <a:t>;</a:t>
            </a:r>
          </a:p>
          <a:p>
            <a:r>
              <a:rPr lang="en-US" dirty="0"/>
              <a:t>- </a:t>
            </a:r>
            <a:r>
              <a:rPr lang="en-US" dirty="0" smtClean="0"/>
              <a:t>Electrical </a:t>
            </a:r>
            <a:r>
              <a:rPr lang="en-US" dirty="0"/>
              <a:t>wiring - starting and charging circuits; and</a:t>
            </a:r>
          </a:p>
          <a:p>
            <a:r>
              <a:rPr lang="en-US" dirty="0"/>
              <a:t>- </a:t>
            </a:r>
            <a:r>
              <a:rPr lang="en-US" dirty="0" smtClean="0"/>
              <a:t>Electronic </a:t>
            </a:r>
            <a:r>
              <a:rPr lang="en-US" dirty="0"/>
              <a:t>applications - anti-lock braking system (ABS), fuel injection, air bag control, etc</a:t>
            </a:r>
            <a:r>
              <a:rPr lang="en-US" dirty="0" smtClean="0"/>
              <a:t>.;</a:t>
            </a:r>
            <a:endParaRPr lang="en-US" dirty="0"/>
          </a:p>
        </p:txBody>
      </p:sp>
    </p:spTree>
    <p:extLst>
      <p:ext uri="{BB962C8B-B14F-4D97-AF65-F5344CB8AC3E}">
        <p14:creationId xmlns:p14="http://schemas.microsoft.com/office/powerpoint/2010/main" val="278160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292100"/>
            <a:ext cx="10212388" cy="6438900"/>
          </a:xfrm>
        </p:spPr>
        <p:txBody>
          <a:bodyPr>
            <a:normAutofit fontScale="85000" lnSpcReduction="10000"/>
          </a:bodyPr>
          <a:lstStyle/>
          <a:p>
            <a:r>
              <a:rPr lang="en-US" dirty="0"/>
              <a:t>Career opportunities in Mechanical Technology</a:t>
            </a:r>
          </a:p>
          <a:p>
            <a:r>
              <a:rPr lang="en-US" dirty="0" smtClean="0"/>
              <a:t>Apprenticeship </a:t>
            </a:r>
            <a:r>
              <a:rPr lang="en-US" dirty="0"/>
              <a:t>as a motor mechanic, fitter and turner, welder, boiler maker, tractor mechanic, etc.</a:t>
            </a:r>
          </a:p>
          <a:p>
            <a:r>
              <a:rPr lang="en-US" dirty="0" smtClean="0"/>
              <a:t> </a:t>
            </a:r>
            <a:r>
              <a:rPr lang="en-US" dirty="0"/>
              <a:t>Engineering studies in the fields of aviation, air-conditioning, motor cars, engines, ship building, power </a:t>
            </a:r>
            <a:r>
              <a:rPr lang="en-US" dirty="0" smtClean="0"/>
              <a:t>systems, electrical </a:t>
            </a:r>
            <a:r>
              <a:rPr lang="en-US" dirty="0"/>
              <a:t>power stations, etc.</a:t>
            </a:r>
          </a:p>
          <a:p>
            <a:r>
              <a:rPr lang="en-US" dirty="0" smtClean="0"/>
              <a:t>Studies </a:t>
            </a:r>
            <a:r>
              <a:rPr lang="en-US" dirty="0"/>
              <a:t>at Universities of Technology in various mechanical streams</a:t>
            </a:r>
          </a:p>
          <a:p>
            <a:r>
              <a:rPr lang="en-US" dirty="0" smtClean="0"/>
              <a:t>Entering </a:t>
            </a:r>
            <a:r>
              <a:rPr lang="en-US" dirty="0"/>
              <a:t>the world of work as an entrepreneur in various fields such as precision machining, programming </a:t>
            </a:r>
            <a:r>
              <a:rPr lang="en-US" dirty="0" smtClean="0"/>
              <a:t>of lathes </a:t>
            </a:r>
            <a:r>
              <a:rPr lang="en-US" dirty="0"/>
              <a:t>and milling machines, fitment of accessories to cars and trucks to enhance performance, </a:t>
            </a:r>
            <a:r>
              <a:rPr lang="en-US" dirty="0" smtClean="0"/>
              <a:t>maintenance of </a:t>
            </a:r>
            <a:r>
              <a:rPr lang="en-US" dirty="0"/>
              <a:t>many different mechanical installations</a:t>
            </a:r>
          </a:p>
          <a:p>
            <a:r>
              <a:rPr lang="en-US" dirty="0" smtClean="0"/>
              <a:t>Research </a:t>
            </a:r>
            <a:r>
              <a:rPr lang="en-US" dirty="0"/>
              <a:t>and development of new and current entities in the mechanical field of work</a:t>
            </a:r>
          </a:p>
          <a:p>
            <a:r>
              <a:rPr lang="en-US" dirty="0" smtClean="0"/>
              <a:t>Mechanical </a:t>
            </a:r>
            <a:r>
              <a:rPr lang="en-US" dirty="0"/>
              <a:t>Technology does not have the distinction of being a grade 12 exemption subject; it has the </a:t>
            </a:r>
            <a:r>
              <a:rPr lang="en-US" dirty="0" smtClean="0"/>
              <a:t>advantage of </a:t>
            </a:r>
            <a:r>
              <a:rPr lang="en-US" dirty="0"/>
              <a:t>giving the learner the background of what is expected from them when enrolling in any mechanical </a:t>
            </a:r>
            <a:r>
              <a:rPr lang="en-US" dirty="0" smtClean="0"/>
              <a:t>study opportunities</a:t>
            </a:r>
            <a:r>
              <a:rPr lang="en-US" dirty="0"/>
              <a:t>.</a:t>
            </a:r>
            <a:endParaRPr lang="en-ZA" dirty="0"/>
          </a:p>
        </p:txBody>
      </p:sp>
    </p:spTree>
    <p:extLst>
      <p:ext uri="{BB962C8B-B14F-4D97-AF65-F5344CB8AC3E}">
        <p14:creationId xmlns:p14="http://schemas.microsoft.com/office/powerpoint/2010/main" val="3564516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8713" y="1863118"/>
            <a:ext cx="9905998" cy="2848582"/>
          </a:xfrm>
        </p:spPr>
        <p:txBody>
          <a:bodyPr>
            <a:normAutofit/>
          </a:bodyPr>
          <a:lstStyle/>
          <a:p>
            <a:r>
              <a:rPr lang="en-US" dirty="0" smtClean="0"/>
              <a:t>Why should learners choose technical subjects at willowmoore high school?</a:t>
            </a:r>
            <a:endParaRPr lang="en-ZA" dirty="0"/>
          </a:p>
        </p:txBody>
      </p:sp>
    </p:spTree>
    <p:extLst>
      <p:ext uri="{BB962C8B-B14F-4D97-AF65-F5344CB8AC3E}">
        <p14:creationId xmlns:p14="http://schemas.microsoft.com/office/powerpoint/2010/main" val="8484070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EDUCATORS</a:t>
            </a:r>
            <a:endParaRPr lang="en-ZA" dirty="0"/>
          </a:p>
        </p:txBody>
      </p:sp>
      <p:sp>
        <p:nvSpPr>
          <p:cNvPr id="3" name="Content Placeholder 2"/>
          <p:cNvSpPr>
            <a:spLocks noGrp="1"/>
          </p:cNvSpPr>
          <p:nvPr>
            <p:ph idx="1"/>
          </p:nvPr>
        </p:nvSpPr>
        <p:spPr/>
        <p:txBody>
          <a:bodyPr/>
          <a:lstStyle/>
          <a:p>
            <a:r>
              <a:rPr lang="en-US" dirty="0" smtClean="0"/>
              <a:t>MR LAMPRECHT</a:t>
            </a:r>
            <a:endParaRPr lang="en-ZA" dirty="0"/>
          </a:p>
        </p:txBody>
      </p:sp>
      <p:pic>
        <p:nvPicPr>
          <p:cNvPr id="5" name="Picture 4"/>
          <p:cNvPicPr>
            <a:picLocks noChangeAspect="1"/>
          </p:cNvPicPr>
          <p:nvPr/>
        </p:nvPicPr>
        <p:blipFill>
          <a:blip r:embed="rId2"/>
          <a:stretch>
            <a:fillRect/>
          </a:stretch>
        </p:blipFill>
        <p:spPr>
          <a:xfrm>
            <a:off x="6989536" y="971323"/>
            <a:ext cx="3359149" cy="5479968"/>
          </a:xfrm>
          <a:prstGeom prst="rect">
            <a:avLst/>
          </a:prstGeom>
        </p:spPr>
      </p:pic>
    </p:spTree>
    <p:extLst>
      <p:ext uri="{BB962C8B-B14F-4D97-AF65-F5344CB8AC3E}">
        <p14:creationId xmlns:p14="http://schemas.microsoft.com/office/powerpoint/2010/main" val="36963561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ZA" dirty="0"/>
          </a:p>
        </p:txBody>
      </p:sp>
      <p:sp>
        <p:nvSpPr>
          <p:cNvPr id="3" name="Content Placeholder 2"/>
          <p:cNvSpPr>
            <a:spLocks noGrp="1"/>
          </p:cNvSpPr>
          <p:nvPr>
            <p:ph idx="1"/>
          </p:nvPr>
        </p:nvSpPr>
        <p:spPr/>
        <p:txBody>
          <a:bodyPr/>
          <a:lstStyle/>
          <a:p>
            <a:r>
              <a:rPr lang="en-ZA" dirty="0">
                <a:hlinkClick r:id="rId2"/>
              </a:rPr>
              <a:t>https</a:t>
            </a:r>
            <a:r>
              <a:rPr lang="en-ZA" dirty="0" smtClean="0">
                <a:hlinkClick r:id="rId2"/>
              </a:rPr>
              <a:t>://www.abassessments.co.za/information-on-grade-10-subjects</a:t>
            </a:r>
            <a:endParaRPr lang="en-ZA" dirty="0"/>
          </a:p>
          <a:p>
            <a:r>
              <a:rPr lang="en-ZA" dirty="0">
                <a:hlinkClick r:id="rId3"/>
              </a:rPr>
              <a:t>https://www.education.gov.za/Portals/0/CD/National%20Curriculum%20Statements%20and%20Vocational/CAPS%20FET%20_%20MECHANICAL%20TECHNOLOGY%20_%20GR%2010-12%20_%20WEB_36E9.pdf?ver=2015-01-27-154115-810</a:t>
            </a:r>
            <a:endParaRPr lang="en-ZA" dirty="0"/>
          </a:p>
        </p:txBody>
      </p:sp>
    </p:spTree>
    <p:extLst>
      <p:ext uri="{BB962C8B-B14F-4D97-AF65-F5344CB8AC3E}">
        <p14:creationId xmlns:p14="http://schemas.microsoft.com/office/powerpoint/2010/main" val="7919227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7662" y="2305270"/>
            <a:ext cx="2814637" cy="2814637"/>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0442" y="1243919"/>
            <a:ext cx="3022600" cy="322580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7772" y="3439419"/>
            <a:ext cx="5195139" cy="3136687"/>
          </a:xfrm>
          <a:prstGeom prst="rect">
            <a:avLst/>
          </a:prstGeom>
        </p:spPr>
      </p:pic>
      <p:sp>
        <p:nvSpPr>
          <p:cNvPr id="10" name="TextBox 9"/>
          <p:cNvSpPr txBox="1"/>
          <p:nvPr/>
        </p:nvSpPr>
        <p:spPr>
          <a:xfrm>
            <a:off x="914401" y="406399"/>
            <a:ext cx="9652000" cy="646331"/>
          </a:xfrm>
          <a:prstGeom prst="rect">
            <a:avLst/>
          </a:prstGeom>
          <a:noFill/>
        </p:spPr>
        <p:txBody>
          <a:bodyPr wrap="square" rtlCol="0">
            <a:spAutoFit/>
          </a:bodyPr>
          <a:lstStyle/>
          <a:p>
            <a:r>
              <a:rPr lang="en-US" dirty="0" smtClean="0"/>
              <a:t>The technical department offers a variety of technical subjects which are a gateway to a professional career in the technical fields</a:t>
            </a:r>
            <a:endParaRPr lang="en-ZA" dirty="0"/>
          </a:p>
        </p:txBody>
      </p:sp>
      <p:sp>
        <p:nvSpPr>
          <p:cNvPr id="11" name="TextBox 10"/>
          <p:cNvSpPr txBox="1"/>
          <p:nvPr/>
        </p:nvSpPr>
        <p:spPr>
          <a:xfrm>
            <a:off x="1277257" y="1451429"/>
            <a:ext cx="8476343" cy="646331"/>
          </a:xfrm>
          <a:prstGeom prst="rect">
            <a:avLst/>
          </a:prstGeom>
          <a:noFill/>
        </p:spPr>
        <p:txBody>
          <a:bodyPr wrap="square" rtlCol="0">
            <a:spAutoFit/>
          </a:bodyPr>
          <a:lstStyle/>
          <a:p>
            <a:r>
              <a:rPr lang="en-US" dirty="0" smtClean="0"/>
              <a:t>Learners are exposed to introductory key skills and knowledge, which then gives them an advantage, if they aspire to follow a technical career, post matric.  </a:t>
            </a:r>
            <a:endParaRPr lang="en-ZA" dirty="0"/>
          </a:p>
        </p:txBody>
      </p:sp>
    </p:spTree>
    <p:extLst>
      <p:ext uri="{BB962C8B-B14F-4D97-AF65-F5344CB8AC3E}">
        <p14:creationId xmlns:p14="http://schemas.microsoft.com/office/powerpoint/2010/main" val="1300117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ENGINEERING GRAPHICS AND DESIGN</a:t>
            </a:r>
            <a:endParaRPr lang="en-ZA" dirty="0"/>
          </a:p>
        </p:txBody>
      </p:sp>
      <p:sp>
        <p:nvSpPr>
          <p:cNvPr id="3" name="Content Placeholder 2"/>
          <p:cNvSpPr>
            <a:spLocks noGrp="1"/>
          </p:cNvSpPr>
          <p:nvPr>
            <p:ph idx="1"/>
          </p:nvPr>
        </p:nvSpPr>
        <p:spPr>
          <a:xfrm>
            <a:off x="1141412" y="1905000"/>
            <a:ext cx="9905999" cy="3886201"/>
          </a:xfrm>
        </p:spPr>
        <p:txBody>
          <a:bodyPr>
            <a:noAutofit/>
          </a:bodyPr>
          <a:lstStyle/>
          <a:p>
            <a:pPr marL="0" indent="0">
              <a:buNone/>
            </a:pPr>
            <a:endParaRPr lang="en-US" sz="1400" dirty="0"/>
          </a:p>
          <a:p>
            <a:r>
              <a:rPr lang="en-US" sz="2000" dirty="0"/>
              <a:t>Engineering Graphics and Design is a communication and management tool that links those who design and plan with those who produce the artifacts and systems. It is used in the design phase to record and develop ideas, and in the manufacturing phase to guide those who do the manufacturing.</a:t>
            </a:r>
          </a:p>
          <a:p>
            <a:endParaRPr lang="en-US" sz="1400" dirty="0"/>
          </a:p>
        </p:txBody>
      </p:sp>
      <p:pic>
        <p:nvPicPr>
          <p:cNvPr id="5" name="Picture 4"/>
          <p:cNvPicPr>
            <a:picLocks noChangeAspect="1"/>
          </p:cNvPicPr>
          <p:nvPr/>
        </p:nvPicPr>
        <p:blipFill>
          <a:blip r:embed="rId2"/>
          <a:stretch>
            <a:fillRect/>
          </a:stretch>
        </p:blipFill>
        <p:spPr>
          <a:xfrm>
            <a:off x="8587420" y="3507807"/>
            <a:ext cx="3604580" cy="3407455"/>
          </a:xfrm>
          <a:prstGeom prst="rect">
            <a:avLst/>
          </a:prstGeom>
        </p:spPr>
      </p:pic>
      <p:pic>
        <p:nvPicPr>
          <p:cNvPr id="6" name="Picture 5"/>
          <p:cNvPicPr>
            <a:picLocks noChangeAspect="1"/>
          </p:cNvPicPr>
          <p:nvPr/>
        </p:nvPicPr>
        <p:blipFill>
          <a:blip r:embed="rId3"/>
          <a:stretch>
            <a:fillRect/>
          </a:stretch>
        </p:blipFill>
        <p:spPr>
          <a:xfrm>
            <a:off x="0" y="4188391"/>
            <a:ext cx="4572000" cy="2726871"/>
          </a:xfrm>
          <a:prstGeom prst="rect">
            <a:avLst/>
          </a:prstGeom>
        </p:spPr>
      </p:pic>
    </p:spTree>
    <p:extLst>
      <p:ext uri="{BB962C8B-B14F-4D97-AF65-F5344CB8AC3E}">
        <p14:creationId xmlns:p14="http://schemas.microsoft.com/office/powerpoint/2010/main" val="2681068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1021596"/>
          </a:xfrm>
        </p:spPr>
        <p:txBody>
          <a:bodyPr/>
          <a:lstStyle/>
          <a:p>
            <a:r>
              <a:rPr lang="en-US" dirty="0" smtClean="0"/>
              <a:t>PURPOSE OF SUBJECT</a:t>
            </a:r>
            <a:endParaRPr lang="en-ZA" dirty="0"/>
          </a:p>
        </p:txBody>
      </p:sp>
      <p:sp>
        <p:nvSpPr>
          <p:cNvPr id="3" name="Content Placeholder 2"/>
          <p:cNvSpPr>
            <a:spLocks noGrp="1"/>
          </p:cNvSpPr>
          <p:nvPr>
            <p:ph idx="1"/>
          </p:nvPr>
        </p:nvSpPr>
        <p:spPr>
          <a:xfrm>
            <a:off x="952726" y="1436687"/>
            <a:ext cx="10513560" cy="5022170"/>
          </a:xfrm>
        </p:spPr>
        <p:txBody>
          <a:bodyPr>
            <a:normAutofit fontScale="70000" lnSpcReduction="20000"/>
          </a:bodyPr>
          <a:lstStyle/>
          <a:p>
            <a:endParaRPr lang="en-US" dirty="0"/>
          </a:p>
          <a:p>
            <a:r>
              <a:rPr lang="en-US" sz="3300" dirty="0"/>
              <a:t>Engineering Graphics and Design will contribute towards your technological literacy by giving you opportunities to:</a:t>
            </a:r>
          </a:p>
          <a:p>
            <a:r>
              <a:rPr lang="en-US" sz="3300" dirty="0"/>
              <a:t>Appreciate the interaction between people’s values and attitudes, society, the environment, human rights and technology.</a:t>
            </a:r>
          </a:p>
          <a:p>
            <a:r>
              <a:rPr lang="en-US" sz="3300" dirty="0"/>
              <a:t>Apply the design process to solve Civil, Electrical and Mechanical problems analytically and graphically.</a:t>
            </a:r>
          </a:p>
          <a:p>
            <a:r>
              <a:rPr lang="en-US" sz="3300" dirty="0"/>
              <a:t>Understand the concepts and knowledge used in Engineering Graphics and Design, and use them responsibly and purposefully in the context of Civil, Electrical and Mechanical Technologies.</a:t>
            </a:r>
          </a:p>
          <a:p>
            <a:r>
              <a:rPr lang="en-US" sz="3300" dirty="0"/>
              <a:t>Develop and apply specific skills related to Engineering Graphics and Design</a:t>
            </a:r>
            <a:endParaRPr lang="en-ZA" sz="3300" dirty="0"/>
          </a:p>
        </p:txBody>
      </p:sp>
    </p:spTree>
    <p:extLst>
      <p:ext uri="{BB962C8B-B14F-4D97-AF65-F5344CB8AC3E}">
        <p14:creationId xmlns:p14="http://schemas.microsoft.com/office/powerpoint/2010/main" val="264247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978053"/>
          </a:xfrm>
        </p:spPr>
        <p:txBody>
          <a:bodyPr/>
          <a:lstStyle/>
          <a:p>
            <a:r>
              <a:rPr lang="en-US" dirty="0" smtClean="0"/>
              <a:t>CAREER OPPORTUNITES</a:t>
            </a:r>
            <a:endParaRPr lang="en-ZA" dirty="0"/>
          </a:p>
        </p:txBody>
      </p:sp>
      <p:sp>
        <p:nvSpPr>
          <p:cNvPr id="3" name="Content Placeholder 2"/>
          <p:cNvSpPr>
            <a:spLocks noGrp="1"/>
          </p:cNvSpPr>
          <p:nvPr>
            <p:ph idx="1"/>
          </p:nvPr>
        </p:nvSpPr>
        <p:spPr>
          <a:xfrm>
            <a:off x="949098" y="1291770"/>
            <a:ext cx="10290627" cy="5566229"/>
          </a:xfrm>
        </p:spPr>
        <p:txBody>
          <a:bodyPr>
            <a:noAutofit/>
          </a:bodyPr>
          <a:lstStyle/>
          <a:p>
            <a:endParaRPr lang="en-US" sz="1200" dirty="0" smtClean="0"/>
          </a:p>
          <a:p>
            <a:r>
              <a:rPr lang="en-US" sz="1600" dirty="0" smtClean="0"/>
              <a:t>EGD will equip you to explore more careers than you may expect! It will primarily equip you to become a designer or engineer but interior designers, landscape designers, furniture designers, </a:t>
            </a:r>
            <a:r>
              <a:rPr lang="en-US" sz="1600" dirty="0" err="1" smtClean="0"/>
              <a:t>draughters</a:t>
            </a:r>
            <a:r>
              <a:rPr lang="en-US" sz="1600" dirty="0" smtClean="0"/>
              <a:t>, architects, inventors, people in the construction industry, surveyors and even EGD educators use the skills that you will learn in this subject.</a:t>
            </a:r>
          </a:p>
          <a:p>
            <a:r>
              <a:rPr lang="en-US" sz="1600" dirty="0" smtClean="0"/>
              <a:t>To become a technician, technologist or engineer you must start with a Further Education and Training Certificate (FETC). This is the school-leaving certificate at the end of grade 12. The school subject, Engineering Graphics and Design (EGD) is a recommended subject, along with Mathematics, Science and Languages. This is because EGD equips you to communicate effectively, both reading and producing drawings. EGD will also assist you to solve problems as you engage in the design process.</a:t>
            </a:r>
          </a:p>
          <a:p>
            <a:endParaRPr lang="en-US" sz="1600" dirty="0" smtClean="0"/>
          </a:p>
          <a:p>
            <a:r>
              <a:rPr lang="en-US" sz="1600" b="1" u="sng" dirty="0" smtClean="0"/>
              <a:t>Career Options:</a:t>
            </a:r>
          </a:p>
          <a:p>
            <a:endParaRPr lang="en-US" sz="1600" dirty="0" smtClean="0"/>
          </a:p>
          <a:p>
            <a:r>
              <a:rPr lang="en-US" sz="1600" dirty="0" smtClean="0"/>
              <a:t>Architecture • Plan drawing • Graphic design • Electrical </a:t>
            </a:r>
            <a:r>
              <a:rPr lang="en-US" sz="1600" dirty="0" err="1" smtClean="0"/>
              <a:t>draughtsperson</a:t>
            </a:r>
            <a:r>
              <a:rPr lang="en-US" sz="1600" dirty="0" smtClean="0"/>
              <a:t> • </a:t>
            </a:r>
            <a:r>
              <a:rPr lang="en-US" sz="1600" dirty="0" err="1" smtClean="0"/>
              <a:t>Draughtsperson</a:t>
            </a:r>
            <a:r>
              <a:rPr lang="en-US" sz="1600" dirty="0" smtClean="0"/>
              <a:t> • Draughtsman • Designing (furniture, Automobiles, Aeronautics)</a:t>
            </a:r>
            <a:endParaRPr lang="en-ZA" sz="1600" dirty="0"/>
          </a:p>
        </p:txBody>
      </p:sp>
    </p:spTree>
    <p:extLst>
      <p:ext uri="{BB962C8B-B14F-4D97-AF65-F5344CB8AC3E}">
        <p14:creationId xmlns:p14="http://schemas.microsoft.com/office/powerpoint/2010/main" val="237507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arn(inVertical)">
                                      <p:cBhvr>
                                        <p:cTn id="13" dur="500"/>
                                        <p:tgtEl>
                                          <p:spTgt spid="3">
                                            <p:txEl>
                                              <p:pRg st="4" end="4"/>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arn(inVertical)">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EDUCATORS</a:t>
            </a:r>
            <a:endParaRPr lang="en-ZA" dirty="0"/>
          </a:p>
        </p:txBody>
      </p:sp>
      <p:sp>
        <p:nvSpPr>
          <p:cNvPr id="3" name="Content Placeholder 2"/>
          <p:cNvSpPr>
            <a:spLocks noGrp="1"/>
          </p:cNvSpPr>
          <p:nvPr>
            <p:ph idx="1"/>
          </p:nvPr>
        </p:nvSpPr>
        <p:spPr/>
        <p:txBody>
          <a:bodyPr/>
          <a:lstStyle/>
          <a:p>
            <a:r>
              <a:rPr lang="en-US" dirty="0" smtClean="0"/>
              <a:t>MR MPIYAKHE</a:t>
            </a:r>
            <a:endParaRPr lang="en-ZA" dirty="0"/>
          </a:p>
          <a:p>
            <a:r>
              <a:rPr lang="en-US" dirty="0" smtClean="0"/>
              <a:t>MR SINGH</a:t>
            </a:r>
            <a:endParaRPr lang="en-Z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9497" y="1056822"/>
            <a:ext cx="4038372" cy="4432926"/>
          </a:xfrm>
          <a:prstGeom prst="rect">
            <a:avLst/>
          </a:prstGeom>
        </p:spPr>
      </p:pic>
    </p:spTree>
    <p:extLst>
      <p:ext uri="{BB962C8B-B14F-4D97-AF65-F5344CB8AC3E}">
        <p14:creationId xmlns:p14="http://schemas.microsoft.com/office/powerpoint/2010/main" val="30009616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26344"/>
            <a:ext cx="9905998" cy="1478570"/>
          </a:xfrm>
        </p:spPr>
        <p:txBody>
          <a:bodyPr/>
          <a:lstStyle/>
          <a:p>
            <a:r>
              <a:rPr lang="en-ZA" dirty="0"/>
              <a:t>INFORMATION TECHNOLOGY (IT)</a:t>
            </a:r>
          </a:p>
        </p:txBody>
      </p:sp>
      <p:sp>
        <p:nvSpPr>
          <p:cNvPr id="3" name="Content Placeholder 2"/>
          <p:cNvSpPr>
            <a:spLocks noGrp="1"/>
          </p:cNvSpPr>
          <p:nvPr>
            <p:ph idx="1"/>
          </p:nvPr>
        </p:nvSpPr>
        <p:spPr>
          <a:xfrm>
            <a:off x="1025298" y="1552801"/>
            <a:ext cx="9555617" cy="2685370"/>
          </a:xfrm>
        </p:spPr>
        <p:txBody>
          <a:bodyPr>
            <a:normAutofit fontScale="85000" lnSpcReduction="20000"/>
          </a:bodyPr>
          <a:lstStyle/>
          <a:p>
            <a:r>
              <a:rPr lang="en-US" dirty="0"/>
              <a:t>Information Technology is the study of the various interrelated physical and non-physical technologies used for the capturing of data, the processing of data into useful information and the management, presentation and dissemination of data.  Information Technology studies the activities that deal with the solution of problems through logical and computational thinking.  It includes the physical and non-physical components for the electronic transmission, access, and manipulation of data and information.</a:t>
            </a:r>
          </a:p>
          <a:p>
            <a:endParaRPr lang="en-US" dirty="0"/>
          </a:p>
          <a:p>
            <a:endParaRPr lang="en-Z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6632" y="4078514"/>
            <a:ext cx="4789381" cy="2619829"/>
          </a:xfrm>
          <a:prstGeom prst="rect">
            <a:avLst/>
          </a:prstGeom>
        </p:spPr>
      </p:pic>
      <p:pic>
        <p:nvPicPr>
          <p:cNvPr id="6" name="Picture 5"/>
          <p:cNvPicPr>
            <a:picLocks noChangeAspect="1"/>
          </p:cNvPicPr>
          <p:nvPr/>
        </p:nvPicPr>
        <p:blipFill>
          <a:blip r:embed="rId3"/>
          <a:stretch>
            <a:fillRect/>
          </a:stretch>
        </p:blipFill>
        <p:spPr>
          <a:xfrm>
            <a:off x="1828799" y="4078514"/>
            <a:ext cx="3636055" cy="2619829"/>
          </a:xfrm>
          <a:prstGeom prst="rect">
            <a:avLst/>
          </a:prstGeom>
        </p:spPr>
      </p:pic>
    </p:spTree>
    <p:extLst>
      <p:ext uri="{BB962C8B-B14F-4D97-AF65-F5344CB8AC3E}">
        <p14:creationId xmlns:p14="http://schemas.microsoft.com/office/powerpoint/2010/main" val="930362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0" y="498928"/>
            <a:ext cx="10421257" cy="6017985"/>
          </a:xfrm>
        </p:spPr>
        <p:txBody>
          <a:bodyPr>
            <a:normAutofit fontScale="85000" lnSpcReduction="20000"/>
          </a:bodyPr>
          <a:lstStyle/>
          <a:p>
            <a:r>
              <a:rPr lang="en-US" dirty="0"/>
              <a:t>Information Technology specifically forms the underpinning basis for studies in computer science, information systems, engineering and the business sciences. In general, it lays a foundation for </a:t>
            </a:r>
            <a:r>
              <a:rPr lang="en-US" dirty="0" err="1"/>
              <a:t>programmes</a:t>
            </a:r>
            <a:r>
              <a:rPr lang="en-US" dirty="0"/>
              <a:t> such as the following offered in Higher Education and Training:</a:t>
            </a:r>
          </a:p>
          <a:p>
            <a:r>
              <a:rPr lang="en-US" dirty="0"/>
              <a:t>Bio-informatics</a:t>
            </a:r>
          </a:p>
          <a:p>
            <a:r>
              <a:rPr lang="en-US" dirty="0"/>
              <a:t>Business information systems</a:t>
            </a:r>
          </a:p>
          <a:p>
            <a:r>
              <a:rPr lang="en-US" dirty="0"/>
              <a:t>Computer engineering</a:t>
            </a:r>
          </a:p>
          <a:p>
            <a:r>
              <a:rPr lang="en-US" dirty="0"/>
              <a:t>Computer science</a:t>
            </a:r>
          </a:p>
          <a:p>
            <a:r>
              <a:rPr lang="en-US" dirty="0"/>
              <a:t>Computer science education</a:t>
            </a:r>
          </a:p>
          <a:p>
            <a:r>
              <a:rPr lang="en-US" dirty="0"/>
              <a:t>Financial information systems</a:t>
            </a:r>
          </a:p>
          <a:p>
            <a:r>
              <a:rPr lang="en-US" dirty="0"/>
              <a:t>Geographical information systems</a:t>
            </a:r>
          </a:p>
          <a:p>
            <a:r>
              <a:rPr lang="en-US" dirty="0"/>
              <a:t>Informatics</a:t>
            </a:r>
          </a:p>
          <a:p>
            <a:r>
              <a:rPr lang="en-US" dirty="0"/>
              <a:t>Information systems</a:t>
            </a:r>
          </a:p>
          <a:p>
            <a:r>
              <a:rPr lang="en-US" dirty="0"/>
              <a:t>Information technology</a:t>
            </a:r>
            <a:endParaRPr lang="en-ZA" dirty="0"/>
          </a:p>
        </p:txBody>
      </p:sp>
      <p:pic>
        <p:nvPicPr>
          <p:cNvPr id="4" name="Picture 3"/>
          <p:cNvPicPr>
            <a:picLocks noChangeAspect="1"/>
          </p:cNvPicPr>
          <p:nvPr/>
        </p:nvPicPr>
        <p:blipFill>
          <a:blip r:embed="rId2"/>
          <a:stretch>
            <a:fillRect/>
          </a:stretch>
        </p:blipFill>
        <p:spPr>
          <a:xfrm>
            <a:off x="6226628" y="3352268"/>
            <a:ext cx="5136395" cy="3034018"/>
          </a:xfrm>
          <a:prstGeom prst="rect">
            <a:avLst/>
          </a:prstGeom>
        </p:spPr>
      </p:pic>
    </p:spTree>
    <p:extLst>
      <p:ext uri="{BB962C8B-B14F-4D97-AF65-F5344CB8AC3E}">
        <p14:creationId xmlns:p14="http://schemas.microsoft.com/office/powerpoint/2010/main" val="4089133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163</TotalTime>
  <Words>1456</Words>
  <Application>Microsoft Office PowerPoint</Application>
  <PresentationFormat>Widescreen</PresentationFormat>
  <Paragraphs>101</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Trebuchet MS</vt:lpstr>
      <vt:lpstr>Tw Cen MT</vt:lpstr>
      <vt:lpstr>Circuit</vt:lpstr>
      <vt:lpstr>Technical department </vt:lpstr>
      <vt:lpstr>Why should learners choose technical subjects at willowmoore high school?</vt:lpstr>
      <vt:lpstr>PowerPoint Presentation</vt:lpstr>
      <vt:lpstr>ENGINEERING GRAPHICS AND DESIGN</vt:lpstr>
      <vt:lpstr>PURPOSE OF SUBJECT</vt:lpstr>
      <vt:lpstr>CAREER OPPORTUNITES</vt:lpstr>
      <vt:lpstr>EDUCATORS</vt:lpstr>
      <vt:lpstr>INFORMATION TECHNOLOGY (IT)</vt:lpstr>
      <vt:lpstr>PowerPoint Presentation</vt:lpstr>
      <vt:lpstr>PowerPoint Presentation</vt:lpstr>
      <vt:lpstr>Educators </vt:lpstr>
      <vt:lpstr>COMPUTER APPLICATIONS TECHNOLOGY</vt:lpstr>
      <vt:lpstr>PowerPoint Presentation</vt:lpstr>
      <vt:lpstr>PowerPoint Presentation</vt:lpstr>
      <vt:lpstr>EDUCATORS</vt:lpstr>
      <vt:lpstr>MECHANICAL TECHNOLOGY</vt:lpstr>
      <vt:lpstr>PowerPoint Presentation</vt:lpstr>
      <vt:lpstr>PowerPoint Presentation</vt:lpstr>
      <vt:lpstr>PowerPoint Presentation</vt:lpstr>
      <vt:lpstr>EDUCATORS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Technical department</dc:title>
  <dc:creator>M Mpiyakhe</dc:creator>
  <cp:lastModifiedBy>M Mpiyakhe</cp:lastModifiedBy>
  <cp:revision>18</cp:revision>
  <dcterms:created xsi:type="dcterms:W3CDTF">2020-08-04T10:50:19Z</dcterms:created>
  <dcterms:modified xsi:type="dcterms:W3CDTF">2020-08-05T12:10:44Z</dcterms:modified>
</cp:coreProperties>
</file>